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1" r:id="rId2"/>
    <p:sldMasterId id="2147483684" r:id="rId3"/>
    <p:sldMasterId id="2147483686" r:id="rId4"/>
    <p:sldMasterId id="2147483701" r:id="rId5"/>
  </p:sldMasterIdLst>
  <p:notesMasterIdLst>
    <p:notesMasterId r:id="rId40"/>
  </p:notesMasterIdLst>
  <p:sldIdLst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26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5973D931-3BAC-4F30-9C16-B7461F574E40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260"/>
          </p14:sldIdLst>
        </p14:section>
        <p14:section name="Appendix: Image Descriptions for Unsighted Students" id="{07080632-B756-45AF-BBF3-52DB3854CA65}">
          <p14:sldIdLst/>
        </p14:section>
      </p14:sectionLst>
    </p:ext>
    <p:ext uri="{EFAFB233-063F-42B5-8137-9DF3F51BA10A}">
      <p15:sldGuideLst xmlns:p15="http://schemas.microsoft.com/office/powerpoint/2012/main">
        <p15:guide id="2" pos="3264" userDrawn="1">
          <p15:clr>
            <a:srgbClr val="A4A3A4"/>
          </p15:clr>
        </p15:guide>
        <p15:guide id="3" orient="horz" pos="2256" userDrawn="1">
          <p15:clr>
            <a:srgbClr val="A4A3A4"/>
          </p15:clr>
        </p15:guide>
        <p15:guide id="4" pos="56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poren, Laura" initials="CL" lastIdx="4" clrIdx="0">
    <p:extLst>
      <p:ext uri="{19B8F6BF-5375-455C-9EA6-DF929625EA0E}">
        <p15:presenceInfo xmlns:p15="http://schemas.microsoft.com/office/powerpoint/2012/main" userId="S-1-5-21-1645522239-1123561945-839522115-1006658" providerId="AD"/>
      </p:ext>
    </p:extLst>
  </p:cmAuthor>
  <p:cmAuthor id="2" name="Ciporen, Laura" initials="CL [2]" lastIdx="2" clrIdx="1">
    <p:extLst>
      <p:ext uri="{19B8F6BF-5375-455C-9EA6-DF929625EA0E}">
        <p15:presenceInfo xmlns:p15="http://schemas.microsoft.com/office/powerpoint/2012/main" userId="S::laura.ciporen@mheducation.com::567f631f-0624-4179-9d16-569ddce488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0000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 autoAdjust="0"/>
    <p:restoredTop sz="94249" autoAdjust="0"/>
  </p:normalViewPr>
  <p:slideViewPr>
    <p:cSldViewPr snapToGrid="0" showGuides="1">
      <p:cViewPr varScale="1">
        <p:scale>
          <a:sx n="107" d="100"/>
          <a:sy n="107" d="100"/>
        </p:scale>
        <p:origin x="1362" y="114"/>
      </p:cViewPr>
      <p:guideLst>
        <p:guide pos="3264"/>
        <p:guide orient="horz" pos="2256"/>
        <p:guide pos="5640"/>
      </p:guideLst>
    </p:cSldViewPr>
  </p:slideViewPr>
  <p:outlineViewPr>
    <p:cViewPr>
      <p:scale>
        <a:sx n="33" d="100"/>
        <a:sy n="33" d="100"/>
      </p:scale>
      <p:origin x="0" y="-3465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15294-8BCE-4B15-84C9-4E8D5074478D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56329-1779-487C-B587-BBABA47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0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chapter introduces you to how to protect your computer and data today and prepare you for tomorrow including keyboard design, input devices, display technology, and output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17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1963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Card Readers </a:t>
            </a:r>
            <a:r>
              <a:rPr lang="en-US" dirty="0"/>
              <a:t>(key term) interpret encoded information that is stored on debit, credit, and identification cards</a:t>
            </a:r>
          </a:p>
          <a:p>
            <a:pPr marL="461963" lvl="1" defTabSz="461963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Magnetic card reader </a:t>
            </a:r>
            <a:r>
              <a:rPr lang="en-US" dirty="0"/>
              <a:t>(Key Term) – information is stored on a thin magnetic strip on the back of a card; is read when swiped through a card reader</a:t>
            </a:r>
            <a:endParaRPr lang="en-US" b="1" dirty="0"/>
          </a:p>
          <a:p>
            <a:pPr marL="461963" lvl="1" defTabSz="461963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Chip card</a:t>
            </a:r>
            <a:r>
              <a:rPr lang="en-US" b="0" dirty="0"/>
              <a:t> (key term) -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include additional security in the form of a microchip embedded in    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the credit card. This chip contains encrypted data that makes it nearly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impossible for criminals to forge a duplicate card. </a:t>
            </a:r>
            <a:endParaRPr lang="en-US" b="1" dirty="0"/>
          </a:p>
          <a:p>
            <a:pPr marL="461963" lvl="1" defTabSz="461963" eaLnBrk="1" hangingPunct="1">
              <a:spcBef>
                <a:spcPct val="0"/>
              </a:spcBef>
              <a:buFontTx/>
              <a:buChar char="•"/>
            </a:pPr>
            <a:endParaRPr lang="en-US" dirty="0"/>
          </a:p>
          <a:p>
            <a:pPr marL="461963" lvl="1" defTabSz="461963" eaLnBrk="1" hangingPunct="1">
              <a:spcBef>
                <a:spcPct val="0"/>
              </a:spcBef>
              <a:buFontTx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78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/>
              <a:t>Bar code readers </a:t>
            </a:r>
            <a:r>
              <a:rPr lang="en-US" sz="1200" dirty="0"/>
              <a:t>or </a:t>
            </a:r>
            <a:r>
              <a:rPr lang="en-US" sz="1200" b="1" dirty="0"/>
              <a:t>bar code scanners </a:t>
            </a:r>
            <a:r>
              <a:rPr lang="en-US" sz="1200" dirty="0"/>
              <a:t>(Key Term)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sz="12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dirty="0"/>
              <a:t>You see these devices at the grocery store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200" b="1" dirty="0"/>
              <a:t>Wand reader </a:t>
            </a:r>
            <a:r>
              <a:rPr lang="en-US" sz="1200" dirty="0"/>
              <a:t>(key term) or </a:t>
            </a:r>
            <a:r>
              <a:rPr lang="en-US" sz="1200" b="1" dirty="0"/>
              <a:t>platform scanner </a:t>
            </a:r>
            <a:r>
              <a:rPr lang="en-US" sz="1200" dirty="0"/>
              <a:t>(key term)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200" dirty="0"/>
              <a:t>Reads bar codes or vertical zebra striped marks printed on product containers 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1200" dirty="0"/>
              <a:t>Products have a </a:t>
            </a:r>
            <a:r>
              <a:rPr lang="en-US" sz="1200" b="1" dirty="0"/>
              <a:t>UPC</a:t>
            </a:r>
            <a:r>
              <a:rPr lang="en-US" sz="1200" dirty="0"/>
              <a:t> </a:t>
            </a:r>
            <a:r>
              <a:rPr lang="en-US" sz="1200" b="1" dirty="0"/>
              <a:t>(Universal Product Code) </a:t>
            </a:r>
            <a:r>
              <a:rPr lang="en-US" sz="1200" dirty="0"/>
              <a:t>(Key Term)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1200" b="1" dirty="0" err="1"/>
              <a:t>MaxiCode</a:t>
            </a:r>
            <a:r>
              <a:rPr lang="en-US" sz="1200" dirty="0"/>
              <a:t> (key term) used for routing and</a:t>
            </a:r>
            <a:r>
              <a:rPr lang="en-US" sz="1200" baseline="0" dirty="0"/>
              <a:t> tracing packages</a:t>
            </a:r>
          </a:p>
          <a:p>
            <a:pPr lvl="0" eaLnBrk="1" hangingPunct="1">
              <a:spcBef>
                <a:spcPct val="0"/>
              </a:spcBef>
              <a:buFontTx/>
              <a:buNone/>
            </a:pPr>
            <a:r>
              <a:rPr lang="en-US" sz="1200" baseline="0" dirty="0"/>
              <a:t>Cell phones with the appropriate apps can also scan bar codes.</a:t>
            </a:r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8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RFID</a:t>
            </a:r>
            <a:r>
              <a:rPr lang="en-US" sz="1200" baseline="0" dirty="0"/>
              <a:t> (radio frequency identification) (key term) tags are tiny chips embedded for tracking in most anything.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They contain electronically stored information that can be read using an RFID readers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Read by </a:t>
            </a:r>
            <a:r>
              <a:rPr lang="en-US" sz="1200" b="1" baseline="0" dirty="0"/>
              <a:t>RFID readers </a:t>
            </a:r>
            <a:r>
              <a:rPr lang="en-US" sz="1200" baseline="0" dirty="0"/>
              <a:t>(key term)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84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200" dirty="0"/>
              <a:t>Character and mark recognition devices are scanners that recognize special characters &amp; marks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200" b="1" dirty="0"/>
              <a:t>MICR</a:t>
            </a:r>
            <a:r>
              <a:rPr lang="en-US" sz="1200" dirty="0"/>
              <a:t> (key term)– used by banks to read magnetically encoded characters on the bottom</a:t>
            </a:r>
            <a:r>
              <a:rPr lang="en-US" sz="1200" baseline="0" dirty="0"/>
              <a:t> of checks and deposit slips</a:t>
            </a:r>
            <a:r>
              <a:rPr lang="en-US" sz="1200" dirty="0"/>
              <a:t>; numbers are read by a reader/sorter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200" b="1" dirty="0"/>
              <a:t>OCR</a:t>
            </a:r>
            <a:r>
              <a:rPr lang="en-US" sz="1200" dirty="0"/>
              <a:t> (key term)– specially preprinted characters are read by OCR devices such as wand scanners, read price tags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200" b="1" dirty="0"/>
              <a:t>OMR</a:t>
            </a:r>
            <a:r>
              <a:rPr lang="en-US" sz="1200" dirty="0"/>
              <a:t> (key term) (also called mark sensing) – devices sense the presence or absence of marks, common for standardized multiple choice test scoring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44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/>
              <a:t>Imaging capturing devices create or capture original images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Digital cameras </a:t>
            </a:r>
            <a:r>
              <a:rPr lang="en-US" dirty="0"/>
              <a:t>(key term) –  similar to traditional cameras except images are recorded digitally on disk or a camera’s memory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Webcams</a:t>
            </a:r>
            <a:r>
              <a:rPr lang="en-US" b="0" dirty="0"/>
              <a:t> </a:t>
            </a:r>
            <a:r>
              <a:rPr lang="en-US" dirty="0"/>
              <a:t>(key term) – also referred to as web cameras are specialized digital video cameras that capture images and send them to a computer to broadcast over the Internet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Built into smartphones</a:t>
            </a:r>
            <a:r>
              <a:rPr lang="en-US" baseline="0" dirty="0"/>
              <a:t> and tablets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22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/>
              <a:t>Audio output devices convert sound into a form that can be processed by the system unit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/>
              <a:t>Microphone is the most popular device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Voice recognition systems </a:t>
            </a:r>
            <a:r>
              <a:rPr lang="en-US" dirty="0"/>
              <a:t>(key term)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Microphone, bundled with sound card and software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Some can translate from one language to another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Comes as a standard in smart phones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27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Output</a:t>
            </a:r>
            <a:r>
              <a:rPr lang="en-US" dirty="0"/>
              <a:t> (key term) is process data or information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Converts machine-readable information into people-readable form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Most common output types – text, graphics, photos, audio, and video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Output device </a:t>
            </a:r>
            <a:r>
              <a:rPr lang="en-US" dirty="0"/>
              <a:t>(key term) is any hardware used to provide or to create output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The most widely used output devices (key term) are monitors, printers, and audio-output devices 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44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Monitors</a:t>
            </a:r>
            <a:r>
              <a:rPr lang="en-US" dirty="0"/>
              <a:t> (key term) are commonly called </a:t>
            </a:r>
            <a:r>
              <a:rPr lang="en-US" b="1" dirty="0"/>
              <a:t>display screens </a:t>
            </a:r>
            <a:r>
              <a:rPr lang="en-US" dirty="0"/>
              <a:t>(Key Term)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/>
              <a:t>Features – most important is clarity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Clarity</a:t>
            </a:r>
            <a:r>
              <a:rPr lang="en-US" dirty="0"/>
              <a:t> (key term) – quality</a:t>
            </a:r>
            <a:r>
              <a:rPr lang="en-US" baseline="0" dirty="0"/>
              <a:t> and sharpness of the displayed images</a:t>
            </a: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Resolution</a:t>
            </a:r>
            <a:r>
              <a:rPr lang="en-US" dirty="0"/>
              <a:t> (key term) – one of the most important features; images are formed on a monitor by a series of dots or </a:t>
            </a:r>
            <a:r>
              <a:rPr lang="en-US" b="1" dirty="0"/>
              <a:t>pixels</a:t>
            </a:r>
            <a:r>
              <a:rPr lang="en-US" dirty="0"/>
              <a:t> (picture elements) (Key Term)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Dot</a:t>
            </a:r>
            <a:r>
              <a:rPr lang="en-US" dirty="0"/>
              <a:t> (pixel) </a:t>
            </a:r>
            <a:r>
              <a:rPr lang="en-US" b="1" dirty="0"/>
              <a:t>pitch</a:t>
            </a:r>
            <a:r>
              <a:rPr lang="en-US" dirty="0"/>
              <a:t> (Key Term) – the distance between each pixel; most newer monitors have a dot pitch of .30 mm (30/100</a:t>
            </a:r>
            <a:r>
              <a:rPr lang="en-US" baseline="30000" dirty="0"/>
              <a:t>th</a:t>
            </a:r>
            <a:r>
              <a:rPr lang="en-US" dirty="0"/>
              <a:t> of a millimeter) or less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Contrast ratios</a:t>
            </a:r>
            <a:r>
              <a:rPr lang="en-US" b="1" baseline="0" dirty="0"/>
              <a:t> </a:t>
            </a:r>
            <a:r>
              <a:rPr lang="en-US" baseline="0" dirty="0"/>
              <a:t>(key term) – monitor’s ability to display images, compares light intensity of brightest white and darkest black. The higher the ratio, the better the monitor: typically above 1000:1</a:t>
            </a: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Active display area</a:t>
            </a:r>
            <a:r>
              <a:rPr lang="en-US" dirty="0"/>
              <a:t> (key term) – or size, is measured by the diagonal length of a monitor’s viewing area 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Common sizes are 15, 17, 19, 21, and 24 inches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Aspect ratio </a:t>
            </a:r>
            <a:r>
              <a:rPr lang="en-US" dirty="0"/>
              <a:t>(key term)– determined by the width of a monitor divided</a:t>
            </a:r>
            <a:r>
              <a:rPr lang="en-US" baseline="0" dirty="0"/>
              <a:t> by its height.  Common aspect ratios for monitors are 4:3 (standard) and 16:9 (wide screen).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2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Flat-Panel Monitors </a:t>
            </a:r>
            <a:r>
              <a:rPr lang="en-US" dirty="0"/>
              <a:t>(key term) – are most widely used.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Require less</a:t>
            </a:r>
            <a:r>
              <a:rPr lang="en-US" baseline="0" dirty="0"/>
              <a:t> power to operate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aseline="0" dirty="0"/>
              <a:t>Portable and thin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aseline="0" dirty="0"/>
              <a:t>Most are backlit</a:t>
            </a:r>
          </a:p>
          <a:p>
            <a:pPr lvl="0" eaLnBrk="1" hangingPunct="1">
              <a:spcBef>
                <a:spcPct val="0"/>
              </a:spcBef>
              <a:buFontTx/>
              <a:buNone/>
            </a:pPr>
            <a:endParaRPr lang="en-US" baseline="0" dirty="0"/>
          </a:p>
          <a:p>
            <a:pPr lvl="0" eaLnBrk="1" hangingPunct="1">
              <a:spcBef>
                <a:spcPct val="0"/>
              </a:spcBef>
              <a:buFontTx/>
              <a:buNone/>
            </a:pPr>
            <a:endParaRPr lang="en-US" baseline="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99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E-books</a:t>
            </a:r>
            <a:r>
              <a:rPr lang="en-US" dirty="0"/>
              <a:t> (key term) are traditional books printed in electronic form </a:t>
            </a:r>
          </a:p>
          <a:p>
            <a:endParaRPr lang="en-US" dirty="0"/>
          </a:p>
          <a:p>
            <a:r>
              <a:rPr lang="en-US" dirty="0"/>
              <a:t>E-books</a:t>
            </a:r>
            <a:r>
              <a:rPr lang="en-US" baseline="0" dirty="0"/>
              <a:t> are read using an </a:t>
            </a:r>
            <a:r>
              <a:rPr lang="en-US" b="1" baseline="0" dirty="0"/>
              <a:t>e-book reader </a:t>
            </a:r>
            <a:r>
              <a:rPr lang="en-US" baseline="0" dirty="0"/>
              <a:t>(key term)</a:t>
            </a:r>
          </a:p>
          <a:p>
            <a:endParaRPr lang="en-US" baseline="0" dirty="0"/>
          </a:p>
          <a:p>
            <a:r>
              <a:rPr lang="en-US" baseline="0" dirty="0"/>
              <a:t>E-book readers are dedicated mobile devices for storing and displaying e-books.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baseline="0" dirty="0"/>
              <a:t>Use e-ink </a:t>
            </a:r>
            <a:r>
              <a:rPr lang="en-US" baseline="0" dirty="0"/>
              <a:t>(key term) technology that produces images that reflect light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Amazon’s Kindle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Walmart’s Kobo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2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the Learning Objectives with students to help them understand what they need to get from the chapter.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64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FontTx/>
              <a:buChar char="•"/>
            </a:pPr>
            <a:r>
              <a:rPr lang="en-US" sz="1200" b="1" dirty="0"/>
              <a:t>Digital whiteboards </a:t>
            </a:r>
            <a:r>
              <a:rPr lang="en-US" sz="1200" dirty="0"/>
              <a:t>– specialized devices with a large display connected to a computer or projector.  The computer’s desktop is displayed on the digital whiteboard and controlled using a</a:t>
            </a:r>
            <a:r>
              <a:rPr lang="en-US" sz="1200" baseline="0" dirty="0"/>
              <a:t> special pen, a finger, or some other type of device.  Digital whiteboards are used in classrooms and corporate boardrooms.</a:t>
            </a:r>
            <a:endParaRPr lang="en-US" sz="1200" dirty="0"/>
          </a:p>
          <a:p>
            <a:pPr lvl="0" eaLnBrk="1" hangingPunct="1">
              <a:spcBef>
                <a:spcPct val="0"/>
              </a:spcBef>
              <a:buFontTx/>
              <a:buChar char="•"/>
            </a:pPr>
            <a:r>
              <a:rPr lang="en-US" sz="1200" b="1" dirty="0"/>
              <a:t>Flexible Screens </a:t>
            </a:r>
            <a:r>
              <a:rPr lang="en-US" sz="1200" b="0" dirty="0"/>
              <a:t>(key term) allow the device to display on a non flat surface. Early uses include screens to wrap around edges, curved monitors, and recently with the introduction of foldable screens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eaLnBrk="1" hangingPunct="1">
              <a:spcBef>
                <a:spcPct val="0"/>
              </a:spcBef>
              <a:buFontTx/>
              <a:buChar char="•"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Digital projector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(Key term) projects the images from a traditional monitor onto a screen or wall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2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Printers</a:t>
            </a:r>
            <a:r>
              <a:rPr lang="en-US" dirty="0"/>
              <a:t> (key term) translate information that has been processed by the system unit and present the information on paper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Features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Resolution</a:t>
            </a:r>
            <a:r>
              <a:rPr lang="en-US" dirty="0"/>
              <a:t> (key term) – measures the clarity of images produced 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Measured in </a:t>
            </a:r>
            <a:r>
              <a:rPr lang="en-US" b="1" dirty="0"/>
              <a:t>dots-per-inch (dpi) </a:t>
            </a:r>
            <a:r>
              <a:rPr lang="en-US" dirty="0"/>
              <a:t>(Key Term)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Most printers use an average of 1200 dpi x 4800 dpi; the higher the dpi, the better the quality of image produced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Color (key term) – more expensive to print in color; usually have the option to print in either color or b/w. </a:t>
            </a:r>
            <a:r>
              <a:rPr lang="en-US" baseline="0" dirty="0"/>
              <a:t> Grayscale (key term) images are displayed using shades of gray.</a:t>
            </a: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Speed (key term) – measured in the number of pages printed per minute 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15-19 pages per minute is the average for a single color page (black); 5-12 pages per minute for color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Memory (key term) – used to store printing instructions and documents waiting to be printed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Duplex printing</a:t>
            </a:r>
            <a:r>
              <a:rPr lang="en-US" baseline="0" dirty="0"/>
              <a:t> (key term) – automatic printing on both sides of a sheet of paper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aseline="0" dirty="0"/>
              <a:t>Connectivity – ability of the printer to connect to a network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73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b="1" dirty="0"/>
              <a:t>Inkjet printers </a:t>
            </a:r>
            <a:r>
              <a:rPr lang="en-US" dirty="0"/>
              <a:t>(key term) spray ink at high speed onto the surface of paper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dirty="0"/>
              <a:t>Reliable, quiet and inexpensive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b="1" dirty="0"/>
              <a:t>Laser printers </a:t>
            </a:r>
            <a:r>
              <a:rPr lang="en-US" dirty="0"/>
              <a:t>(key term) uses a laser light beam to produce images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dirty="0"/>
              <a:t>Faster, excellent quality and more expensive than ink jet printers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b="1" dirty="0"/>
              <a:t>Personal</a:t>
            </a:r>
            <a:r>
              <a:rPr lang="en-US" dirty="0"/>
              <a:t> (key term) and </a:t>
            </a:r>
            <a:r>
              <a:rPr lang="en-US" b="1" dirty="0"/>
              <a:t>shared</a:t>
            </a:r>
            <a:r>
              <a:rPr lang="en-US" dirty="0"/>
              <a:t> (key term) laser</a:t>
            </a:r>
            <a:r>
              <a:rPr lang="en-US" baseline="0" dirty="0"/>
              <a:t> printers</a:t>
            </a:r>
            <a:endParaRPr lang="en-US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b="1" dirty="0"/>
              <a:t>3D</a:t>
            </a:r>
            <a:r>
              <a:rPr lang="en-US" b="1" baseline="0" dirty="0"/>
              <a:t> Printers </a:t>
            </a:r>
            <a:r>
              <a:rPr lang="en-US" baseline="0" dirty="0"/>
              <a:t>(key term)</a:t>
            </a:r>
          </a:p>
          <a:p>
            <a:pPr marL="628650" lvl="1" indent="-171450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aseline="0" dirty="0"/>
              <a:t>Creates 3-dimensional shapes, adds a thin layer of material repeatedly until the item is created</a:t>
            </a:r>
          </a:p>
          <a:p>
            <a:pPr marL="628650" lvl="1" indent="-171450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86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dirty="0"/>
              <a:t>Other Printers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b="1" dirty="0"/>
              <a:t>Cloud</a:t>
            </a:r>
            <a:r>
              <a:rPr lang="en-US" dirty="0"/>
              <a:t> (key term) –</a:t>
            </a:r>
            <a:r>
              <a:rPr lang="en-US" baseline="0" dirty="0"/>
              <a:t> connected to the Internet and provide printing services to others on the Internet.  Google Cloud Print is an example.  Once a user activates a printers using Google Chrome OS, the user can access the printer anywhere with an Internet connection.</a:t>
            </a:r>
            <a:endParaRPr lang="en-US" dirty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b="1" dirty="0"/>
              <a:t>Thermal printers </a:t>
            </a:r>
            <a:r>
              <a:rPr lang="en-US" dirty="0"/>
              <a:t>(key term) – uses heat elements to produce images on heat sensitive paper,</a:t>
            </a:r>
            <a:r>
              <a:rPr lang="en-US" baseline="0" dirty="0"/>
              <a:t> ATMs and gas pumps</a:t>
            </a:r>
            <a:endParaRPr lang="en-US" dirty="0"/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b="1" dirty="0"/>
              <a:t>Plotters</a:t>
            </a:r>
            <a:r>
              <a:rPr lang="en-US" dirty="0"/>
              <a:t> (key term) – special purpose for maps, images, architectural &amp; engineering drawings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78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Speakers</a:t>
            </a:r>
            <a:r>
              <a:rPr lang="en-US" dirty="0"/>
              <a:t> (key term) and </a:t>
            </a:r>
            <a:r>
              <a:rPr lang="en-US" b="1" dirty="0"/>
              <a:t>headsets</a:t>
            </a:r>
            <a:r>
              <a:rPr lang="en-US" dirty="0"/>
              <a:t> (key term) are the most widely used audio-output</a:t>
            </a:r>
            <a:r>
              <a:rPr lang="en-US" baseline="0" dirty="0"/>
              <a:t> devices</a:t>
            </a: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Connected to a sound card in the system unit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Voice output is quite common; creating voice output is not as difficult as recognizing and interpreting voice input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endParaRPr lang="en-US" dirty="0"/>
          </a:p>
          <a:p>
            <a:pPr lvl="0"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Bluetooth</a:t>
            </a:r>
            <a:r>
              <a:rPr lang="en-US" baseline="0" dirty="0"/>
              <a:t> (key term) technology – wireless technology used to connect speakers and headsets to wireless sound cards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0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Headsets </a:t>
            </a:r>
            <a:r>
              <a:rPr lang="en-US" b="0" dirty="0"/>
              <a:t>(key term) combine microphone and headphones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Multifunctional devices </a:t>
            </a:r>
            <a:r>
              <a:rPr lang="en-US" dirty="0"/>
              <a:t>(MFD) (key term) combine the capabilities of a scanner, printer, fax and copy machine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Usually</a:t>
            </a:r>
            <a:r>
              <a:rPr lang="en-US" baseline="0" dirty="0"/>
              <a:t> lower in price and more cost efficient than purchasing the products separately; however the quality is lower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 reality (VR)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(key term) is an artificial, or simulated, reality created in 3D by computers </a:t>
            </a:r>
            <a:endParaRPr lang="en-US" dirty="0"/>
          </a:p>
          <a:p>
            <a:r>
              <a:rPr lang="en-US" b="1" dirty="0"/>
              <a:t>Virtual head-mounted displays </a:t>
            </a:r>
            <a:r>
              <a:rPr lang="en-US" dirty="0"/>
              <a:t>(key term) –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earphones for immersive sound, stereoscopic screens to present 3D images, and gyroscopic sensors to interpret head orientation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VR controllers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(key term) - have sensors that collect data about your hand movements. Coupled with software, this interactive sensory equipment lets you immerse yourself in a computer-generated world.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80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Drones</a:t>
            </a:r>
            <a:r>
              <a:rPr lang="en-US" baseline="0" dirty="0"/>
              <a:t> or </a:t>
            </a:r>
            <a:r>
              <a:rPr lang="en-US" b="1" baseline="0" dirty="0"/>
              <a:t>unarmed aerial vehicles</a:t>
            </a:r>
            <a:r>
              <a:rPr lang="en-US" baseline="0" dirty="0"/>
              <a:t> (UAV) (Key term) - take input from a controller and send video and sound back to the user.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They are now more cost effective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r>
              <a:rPr lang="en-US" b="1" baseline="0" dirty="0"/>
              <a:t>Robots</a:t>
            </a:r>
            <a:r>
              <a:rPr lang="en-US" b="0" baseline="0" dirty="0"/>
              <a:t> (key term) -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cameras, microphones, and other sensors as inputs. </a:t>
            </a:r>
          </a:p>
          <a:p>
            <a:endParaRPr lang="en-US" b="1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20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Page 148-149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3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Ergonomics</a:t>
            </a:r>
            <a:r>
              <a:rPr lang="en-US" dirty="0"/>
              <a:t> (key term) – fitting the task to the user </a:t>
            </a:r>
          </a:p>
          <a:p>
            <a:endParaRPr lang="en-US" dirty="0"/>
          </a:p>
          <a:p>
            <a:r>
              <a:rPr lang="en-US" dirty="0"/>
              <a:t>Study</a:t>
            </a:r>
            <a:r>
              <a:rPr lang="en-US" baseline="0" dirty="0"/>
              <a:t> to avoid :</a:t>
            </a:r>
          </a:p>
          <a:p>
            <a:endParaRPr lang="en-US" baseline="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b="1" baseline="0" dirty="0"/>
              <a:t>Eyestrain</a:t>
            </a:r>
            <a:r>
              <a:rPr lang="en-US" baseline="0" dirty="0"/>
              <a:t> (key term) and headache (key term) – 15 minute break every hour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1" baseline="0" dirty="0"/>
              <a:t>Back and neck pain </a:t>
            </a:r>
            <a:r>
              <a:rPr lang="en-US" baseline="0" dirty="0"/>
              <a:t>(key term) – equipment should be adjustable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1" baseline="0" dirty="0"/>
              <a:t>Repetitive strain injury </a:t>
            </a:r>
            <a:r>
              <a:rPr lang="en-US" baseline="0" dirty="0"/>
              <a:t>(key term) RSI (key term) – injury caused by repetitive injury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1" baseline="0" dirty="0"/>
              <a:t>Carpal tunnel syndrome</a:t>
            </a:r>
            <a:r>
              <a:rPr lang="en-US" baseline="0" dirty="0"/>
              <a:t> (Key term) – damage to nerves and tendons in hands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22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Portable devices are not set</a:t>
            </a:r>
            <a:r>
              <a:rPr lang="en-US" baseline="0" dirty="0"/>
              <a:t> up for ergonomics</a:t>
            </a:r>
            <a:endParaRPr lang="en-US" dirty="0"/>
          </a:p>
          <a:p>
            <a:endParaRPr lang="en-US" dirty="0"/>
          </a:p>
          <a:p>
            <a:r>
              <a:rPr lang="en-US" dirty="0"/>
              <a:t>Study</a:t>
            </a:r>
            <a:r>
              <a:rPr lang="en-US" baseline="0" dirty="0"/>
              <a:t> to avoid :</a:t>
            </a:r>
          </a:p>
          <a:p>
            <a:endParaRPr lang="en-US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/>
              <a:t>Cell phones</a:t>
            </a:r>
            <a:r>
              <a:rPr lang="en-US" baseline="0" dirty="0"/>
              <a:t> – avoid thumb strain by keeping wrists straight, head up and shoulders straight, and switch from thumbs to using other fingers to type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="1" baseline="0" dirty="0"/>
              <a:t>Tablets</a:t>
            </a:r>
            <a:r>
              <a:rPr lang="en-US" baseline="0" dirty="0"/>
              <a:t> – avoid tablet hunch by taking frequent breaks or using a stand or external keyboard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/>
              <a:t>Laptops</a:t>
            </a:r>
            <a:r>
              <a:rPr lang="en-US" baseline="0" dirty="0"/>
              <a:t> – raise the level of the screen with books or reams of paper or connect an external keyboard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8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dirty="0"/>
              <a:t>Input</a:t>
            </a:r>
            <a:r>
              <a:rPr lang="en-US" dirty="0"/>
              <a:t> (key term)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Input devices </a:t>
            </a:r>
            <a:r>
              <a:rPr lang="en-US" dirty="0"/>
              <a:t>(key term) are hardware used to translate words, sounds, images, and actions that people understand into a form that the computer can understand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Input allows user to put their information into computer language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Most common are keyboard, mouse, scanning devices, image capturing devices and audio-input devices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81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Review page 153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38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students turn to the end of Chapter 6 in their textbooks to view the same “Open-Ended” questions/statements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Keyboards</a:t>
            </a:r>
            <a:r>
              <a:rPr lang="en-US" dirty="0"/>
              <a:t> (key term) come in a variety of designs – most common way to input data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Range from full-sized to miniature and from rigid to flexible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Common types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="1" dirty="0"/>
              <a:t>Virtual keyboard </a:t>
            </a:r>
            <a:r>
              <a:rPr lang="en-US" dirty="0"/>
              <a:t>(key term) – keyboard for a tablet PC and mobile devices– shown on a touch screen</a:t>
            </a:r>
            <a:endParaRPr lang="en-US" b="1" dirty="0"/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Laptop</a:t>
            </a:r>
            <a:r>
              <a:rPr lang="en-US" b="1" baseline="0" dirty="0"/>
              <a:t> keyboard </a:t>
            </a:r>
            <a:r>
              <a:rPr lang="en-US" dirty="0"/>
              <a:t>(key term) – used on laptop computers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="1" dirty="0"/>
              <a:t>Traditional keyboard </a:t>
            </a:r>
            <a:r>
              <a:rPr lang="en-US" dirty="0"/>
              <a:t>(key term) – full sized, rigid, rectangular keyboards that include function, navigational, and numeric keys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21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/>
              <a:t>Pointing Devices </a:t>
            </a:r>
            <a:r>
              <a:rPr lang="en-US" sz="1200" dirty="0"/>
              <a:t>(key term) provide an intuitive interface by accepting pointing gestures and converting them into machine-readable 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4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900" b="1" dirty="0"/>
              <a:t>Mouse</a:t>
            </a:r>
            <a:r>
              <a:rPr lang="en-US" sz="900" dirty="0"/>
              <a:t> (key term) controls a mouse pointer (key term) that appears in the shape of an arrow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900" dirty="0"/>
              <a:t>Some mice have a </a:t>
            </a:r>
            <a:r>
              <a:rPr lang="en-US" sz="900" b="1" dirty="0"/>
              <a:t>wheel button </a:t>
            </a:r>
            <a:r>
              <a:rPr lang="en-US" sz="900" dirty="0"/>
              <a:t>(key term) for scrolling. The </a:t>
            </a:r>
            <a:r>
              <a:rPr lang="en-US" sz="900" b="1" dirty="0"/>
              <a:t>Optical Mouse </a:t>
            </a:r>
            <a:r>
              <a:rPr lang="en-US" sz="900" dirty="0"/>
              <a:t>(key term) is the most widely used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900" dirty="0"/>
              <a:t>Mouse types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900" b="1" dirty="0"/>
              <a:t>Optical mouse </a:t>
            </a:r>
            <a:r>
              <a:rPr lang="en-US" sz="900" dirty="0"/>
              <a:t>(Key Term) – has no moving parts 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900" dirty="0"/>
              <a:t>Emits and senses light to detect mouse movement 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900" dirty="0"/>
              <a:t>Can be used on any surface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900" b="1" dirty="0"/>
              <a:t>Cordless mouse </a:t>
            </a:r>
            <a:r>
              <a:rPr lang="en-US" sz="900" dirty="0"/>
              <a:t>(Key Term) or </a:t>
            </a:r>
            <a:r>
              <a:rPr lang="en-US" sz="900" b="1" dirty="0"/>
              <a:t>wireless mouse </a:t>
            </a:r>
            <a:r>
              <a:rPr lang="en-US" sz="900" dirty="0"/>
              <a:t>(Key Term) – battery powered 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900" dirty="0"/>
              <a:t>Uses radio waves or infrared light waves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900" b="1" dirty="0"/>
              <a:t>Touch pads </a:t>
            </a:r>
            <a:r>
              <a:rPr lang="en-US" sz="900" dirty="0"/>
              <a:t>(key term) –controls the pointer by  moving and tapping your fingers on the surface of a pad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23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Multi-touch screen </a:t>
            </a:r>
            <a:r>
              <a:rPr lang="en-US" sz="1200" dirty="0"/>
              <a:t>(key term) – can be touched with more than</a:t>
            </a:r>
            <a:r>
              <a:rPr lang="en-US" sz="1200" baseline="0" dirty="0"/>
              <a:t> one finger, which allows for interactions such as rotating graphical objects on the screen with your hand or zooming in and out by pinching and stretching your fingers.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Stylus</a:t>
            </a:r>
            <a:r>
              <a:rPr lang="en-US" dirty="0"/>
              <a:t> (key term) works using handwriting recognition</a:t>
            </a:r>
            <a:r>
              <a:rPr lang="en-US" baseline="0" dirty="0"/>
              <a:t> software. It is a pen-like device.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6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Joystick </a:t>
            </a:r>
            <a:r>
              <a:rPr lang="en-US" dirty="0"/>
              <a:t>(key term)– control game actions by varying pressure, speed and direction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Gaming Mouse </a:t>
            </a:r>
            <a:r>
              <a:rPr lang="en-US" dirty="0"/>
              <a:t>– similar to traditional</a:t>
            </a:r>
            <a:r>
              <a:rPr lang="en-US" baseline="0" dirty="0"/>
              <a:t> mice with higher precision, faster responsiveness, programmable buttons, and better ergonomics</a:t>
            </a: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Gamepads </a:t>
            </a:r>
            <a:r>
              <a:rPr lang="en-US" dirty="0"/>
              <a:t>(key term) – held by two hands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Motion sensing</a:t>
            </a:r>
            <a:r>
              <a:rPr lang="en-US" b="1" baseline="0" dirty="0"/>
              <a:t> device </a:t>
            </a:r>
            <a:r>
              <a:rPr lang="en-US" baseline="0" dirty="0"/>
              <a:t>(key term) – control games by user movement</a:t>
            </a:r>
            <a:endParaRPr lang="en-US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9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1963"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Scanning devices </a:t>
            </a:r>
            <a:r>
              <a:rPr lang="en-US" dirty="0"/>
              <a:t>(key term) convert scanned data into a form the system unit can process </a:t>
            </a:r>
          </a:p>
          <a:p>
            <a:pPr defTabSz="461963"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defTabSz="461963" eaLnBrk="1" hangingPunct="1">
              <a:spcBef>
                <a:spcPct val="0"/>
              </a:spcBef>
              <a:buFontTx/>
              <a:buNone/>
            </a:pPr>
            <a:r>
              <a:rPr lang="en-US" dirty="0"/>
              <a:t>Types </a:t>
            </a:r>
          </a:p>
          <a:p>
            <a:pPr marL="461963" lvl="1" defTabSz="461963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Optical</a:t>
            </a:r>
            <a:r>
              <a:rPr lang="en-US" dirty="0"/>
              <a:t> (key term) – known as a </a:t>
            </a:r>
            <a:r>
              <a:rPr lang="en-US" b="1" dirty="0"/>
              <a:t>scanner</a:t>
            </a:r>
            <a:r>
              <a:rPr lang="en-US" dirty="0"/>
              <a:t> (key term)</a:t>
            </a:r>
          </a:p>
          <a:p>
            <a:pPr marL="461963" lvl="1" defTabSz="461963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Recognizes light, dark, and colored areas that make up individual letters or images</a:t>
            </a:r>
          </a:p>
          <a:p>
            <a:pPr marL="461963" lvl="1" defTabSz="461963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Types</a:t>
            </a:r>
          </a:p>
          <a:p>
            <a:pPr lvl="2" defTabSz="461963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Flatbed</a:t>
            </a:r>
            <a:r>
              <a:rPr lang="en-US" dirty="0"/>
              <a:t> (key term)– much like a copy machine</a:t>
            </a:r>
          </a:p>
          <a:p>
            <a:pPr lvl="2" defTabSz="461963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Document</a:t>
            </a:r>
            <a:r>
              <a:rPr lang="en-US" dirty="0"/>
              <a:t> (key term)– similar to flatbed except that it can quickly scan multipage documents; automatically feeds one page of a document at a time</a:t>
            </a:r>
          </a:p>
          <a:p>
            <a:pPr lvl="2" defTabSz="461963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Portable</a:t>
            </a:r>
            <a:r>
              <a:rPr lang="en-US" dirty="0"/>
              <a:t> (key term)– typically a handheld device that slides across the image making direct contact </a:t>
            </a:r>
          </a:p>
          <a:p>
            <a:pPr lvl="2" defTabSz="461963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3D</a:t>
            </a:r>
            <a:r>
              <a:rPr lang="en-US" dirty="0"/>
              <a:t> (key term) – uses lasers, cameras, or robotic arms to record the shape of an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8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610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>
            <p:ph type="ctrTitle" hasCustomPrompt="1"/>
          </p:nvPr>
        </p:nvSpPr>
        <p:spPr>
          <a:xfrm>
            <a:off x="621792" y="3140014"/>
            <a:ext cx="2788920" cy="11576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1792" y="4261103"/>
            <a:ext cx="2788920" cy="612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93208"/>
            <a:ext cx="2788920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8AC4EEC4-5547-4185-92E7-A6CAF88804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0" y="6478438"/>
            <a:ext cx="9144000" cy="374266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1001655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with Third as 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1" y="4343400"/>
            <a:ext cx="57912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2432755-BCF5-451F-968D-CFFD10D87B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0" y="4343400"/>
            <a:ext cx="24003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05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>
          <p15:clr>
            <a:srgbClr val="FBAE40"/>
          </p15:clr>
        </p15:guide>
        <p15:guide id="5" pos="386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10"/>
            <a:ext cx="84582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2070496"/>
            <a:ext cx="84582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900" y="2900944"/>
            <a:ext cx="84582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2900" y="3755354"/>
            <a:ext cx="84582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900" y="4635164"/>
            <a:ext cx="84582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2900" y="5514975"/>
            <a:ext cx="84582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1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den Slide Title">
            <a:extLst>
              <a:ext uri="{FF2B5EF4-FFF2-40B4-BE49-F238E27FC236}">
                <a16:creationId xmlns:a16="http://schemas.microsoft.com/office/drawing/2014/main" id="{D3229D0C-04EF-482F-B26C-8D49CD33D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949" y="418391"/>
            <a:ext cx="2292103" cy="291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hidden title here </a:t>
            </a:r>
          </a:p>
        </p:txBody>
      </p:sp>
      <p:pic>
        <p:nvPicPr>
          <p:cNvPr id="6" name="MGH Logo">
            <a:extLst>
              <a:ext uri="{FF2B5EF4-FFF2-40B4-BE49-F238E27FC236}">
                <a16:creationId xmlns:a16="http://schemas.microsoft.com/office/drawing/2014/main" id="{60DCFDF5-2A5B-440E-888A-BC0BFEF9F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11" y="1005697"/>
            <a:ext cx="2443579" cy="2443579"/>
          </a:xfrm>
          <a:prstGeom prst="rect">
            <a:avLst/>
          </a:prstGeom>
        </p:spPr>
      </p:pic>
      <p:sp>
        <p:nvSpPr>
          <p:cNvPr id="3" name="Long Copyright">
            <a:extLst>
              <a:ext uri="{FF2B5EF4-FFF2-40B4-BE49-F238E27FC236}">
                <a16:creationId xmlns:a16="http://schemas.microsoft.com/office/drawing/2014/main" id="{9AB572CE-E262-4FA6-8D47-02F068ADD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87064"/>
            <a:ext cx="9144000" cy="370936"/>
          </a:xfrm>
        </p:spPr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  <p:sp>
        <p:nvSpPr>
          <p:cNvPr id="9" name="MGH Tagline">
            <a:extLst>
              <a:ext uri="{FF2B5EF4-FFF2-40B4-BE49-F238E27FC236}">
                <a16:creationId xmlns:a16="http://schemas.microsoft.com/office/drawing/2014/main" id="{F040BF5C-A78D-440C-93DF-72F3F641F3F1}"/>
              </a:ext>
            </a:extLst>
          </p:cNvPr>
          <p:cNvSpPr txBox="1"/>
          <p:nvPr userDrawn="1"/>
        </p:nvSpPr>
        <p:spPr>
          <a:xfrm>
            <a:off x="1730746" y="3796682"/>
            <a:ext cx="5682508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Because learning changes everything.</a:t>
            </a:r>
            <a:r>
              <a:rPr kumimoji="0" lang="en-US" sz="1400" b="0" i="0" u="none" strike="noStrike" kern="1200" cap="none" spc="4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®</a:t>
            </a:r>
            <a:endParaRPr kumimoji="0" lang="en-US" sz="2400" b="0" i="0" u="none" strike="noStrike" kern="1200" cap="none" spc="40" normalizeH="0" baseline="6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MGH URL">
            <a:extLst>
              <a:ext uri="{FF2B5EF4-FFF2-40B4-BE49-F238E27FC236}">
                <a16:creationId xmlns:a16="http://schemas.microsoft.com/office/drawing/2014/main" id="{2215B5DD-E18E-478F-81B9-79BA83A9A251}"/>
              </a:ext>
            </a:extLst>
          </p:cNvPr>
          <p:cNvSpPr txBox="1"/>
          <p:nvPr userDrawn="1"/>
        </p:nvSpPr>
        <p:spPr>
          <a:xfrm>
            <a:off x="3269085" y="5329121"/>
            <a:ext cx="2605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www.mheducation.com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366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den Slide Title">
            <a:extLst>
              <a:ext uri="{FF2B5EF4-FFF2-40B4-BE49-F238E27FC236}">
                <a16:creationId xmlns:a16="http://schemas.microsoft.com/office/drawing/2014/main" id="{D3229D0C-04EF-482F-B26C-8D49CD33D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949" y="418391"/>
            <a:ext cx="2292103" cy="291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hidden title here </a:t>
            </a:r>
          </a:p>
        </p:txBody>
      </p:sp>
      <p:pic>
        <p:nvPicPr>
          <p:cNvPr id="6" name="MGH Logo">
            <a:extLst>
              <a:ext uri="{FF2B5EF4-FFF2-40B4-BE49-F238E27FC236}">
                <a16:creationId xmlns:a16="http://schemas.microsoft.com/office/drawing/2014/main" id="{60DCFDF5-2A5B-440E-888A-BC0BFEF9F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11" y="1005697"/>
            <a:ext cx="2443579" cy="2443579"/>
          </a:xfrm>
          <a:prstGeom prst="rect">
            <a:avLst/>
          </a:prstGeom>
        </p:spPr>
      </p:pic>
      <p:sp>
        <p:nvSpPr>
          <p:cNvPr id="9" name="MGH Tagline">
            <a:extLst>
              <a:ext uri="{FF2B5EF4-FFF2-40B4-BE49-F238E27FC236}">
                <a16:creationId xmlns:a16="http://schemas.microsoft.com/office/drawing/2014/main" id="{F040BF5C-A78D-440C-93DF-72F3F641F3F1}"/>
              </a:ext>
            </a:extLst>
          </p:cNvPr>
          <p:cNvSpPr txBox="1"/>
          <p:nvPr userDrawn="1"/>
        </p:nvSpPr>
        <p:spPr>
          <a:xfrm>
            <a:off x="1730746" y="3796682"/>
            <a:ext cx="5682508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Because learning changes everything.</a:t>
            </a:r>
            <a:r>
              <a:rPr kumimoji="0" lang="en-US" sz="1400" b="0" i="0" u="none" strike="noStrike" kern="1200" cap="none" spc="4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®</a:t>
            </a:r>
            <a:endParaRPr kumimoji="0" lang="en-US" sz="2400" b="0" i="0" u="none" strike="noStrike" kern="1200" cap="none" spc="40" normalizeH="0" baseline="6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MGH URL">
            <a:extLst>
              <a:ext uri="{FF2B5EF4-FFF2-40B4-BE49-F238E27FC236}">
                <a16:creationId xmlns:a16="http://schemas.microsoft.com/office/drawing/2014/main" id="{2215B5DD-E18E-478F-81B9-79BA83A9A251}"/>
              </a:ext>
            </a:extLst>
          </p:cNvPr>
          <p:cNvSpPr txBox="1"/>
          <p:nvPr userDrawn="1"/>
        </p:nvSpPr>
        <p:spPr>
          <a:xfrm>
            <a:off x="3269085" y="5329121"/>
            <a:ext cx="2605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www.mheducation.com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5DC59-5AB2-417D-B46A-F09F380F8F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7813" y="6526213"/>
            <a:ext cx="8699500" cy="2047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395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endix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6CA9270-FD0E-4B64-B0D8-24095E6A2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2366309"/>
            <a:ext cx="7696919" cy="526936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Accessibility Content: Text Alternatives for Images</a:t>
            </a:r>
          </a:p>
        </p:txBody>
      </p:sp>
    </p:spTree>
    <p:extLst>
      <p:ext uri="{BB962C8B-B14F-4D97-AF65-F5344CB8AC3E}">
        <p14:creationId xmlns:p14="http://schemas.microsoft.com/office/powerpoint/2010/main" val="420386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endix-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Return to main slide Link 1">
            <a:extLst>
              <a:ext uri="{FF2B5EF4-FFF2-40B4-BE49-F238E27FC236}">
                <a16:creationId xmlns:a16="http://schemas.microsoft.com/office/drawing/2014/main" id="{F538FEEA-434F-404A-8A40-5F717D6CB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1587" y="1068234"/>
            <a:ext cx="2980826" cy="225425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9ECE4-CEB6-4518-B036-709D64B27AE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2900" y="1371601"/>
            <a:ext cx="8458200" cy="487375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turn to main slide Link 2">
            <a:extLst>
              <a:ext uri="{FF2B5EF4-FFF2-40B4-BE49-F238E27FC236}">
                <a16:creationId xmlns:a16="http://schemas.microsoft.com/office/drawing/2014/main" id="{9B134E77-CDFC-4241-959A-BAF4C2ADE2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0946" y="6350211"/>
            <a:ext cx="2980944" cy="228600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IN" dirty="0"/>
              <a:t>Return to parent-slide containing images.</a:t>
            </a:r>
          </a:p>
        </p:txBody>
      </p:sp>
    </p:spTree>
    <p:extLst>
      <p:ext uri="{BB962C8B-B14F-4D97-AF65-F5344CB8AC3E}">
        <p14:creationId xmlns:p14="http://schemas.microsoft.com/office/powerpoint/2010/main" val="2624668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6CA9270-FD0E-4B64-B0D8-24095E6A2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2366309"/>
            <a:ext cx="7696919" cy="526936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Accessibility Content: Text Alternatives for Images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6E1DCB-9B8A-423D-B48B-2CCDE624B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7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C0136BE0-3F2D-44D5-B125-B7A30D2C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50" y="117244"/>
            <a:ext cx="6065851" cy="7309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A117DCA-6A6D-48B9-9002-DA1E4814BF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DA8444E8-1445-4AB7-85DD-90449330C0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73249"/>
            <a:ext cx="6477000" cy="4343400"/>
          </a:xfrm>
        </p:spPr>
        <p:txBody>
          <a:bodyPr/>
          <a:lstStyle>
            <a:lvl1pPr>
              <a:defRPr/>
            </a:lvl1pPr>
            <a:lvl2pPr marL="344488" indent="-342900">
              <a:buFont typeface="Arial" panose="020B0604020202020204" pitchFamily="34" charset="0"/>
              <a:buChar char="•"/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541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endix-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Return to main slide Link 1">
            <a:extLst>
              <a:ext uri="{FF2B5EF4-FFF2-40B4-BE49-F238E27FC236}">
                <a16:creationId xmlns:a16="http://schemas.microsoft.com/office/drawing/2014/main" id="{F538FEEA-434F-404A-8A40-5F717D6CB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1587" y="1068234"/>
            <a:ext cx="2980826" cy="225425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371601"/>
            <a:ext cx="8458200" cy="4876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turn to main slide Link 2">
            <a:extLst>
              <a:ext uri="{FF2B5EF4-FFF2-40B4-BE49-F238E27FC236}">
                <a16:creationId xmlns:a16="http://schemas.microsoft.com/office/drawing/2014/main" id="{D8AF3780-479B-4486-8AEE-B0E29BE2F8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92111" y="6350211"/>
            <a:ext cx="2959779" cy="2286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21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Return to main slide Link 1">
            <a:extLst>
              <a:ext uri="{FF2B5EF4-FFF2-40B4-BE49-F238E27FC236}">
                <a16:creationId xmlns:a16="http://schemas.microsoft.com/office/drawing/2014/main" id="{F538FEEA-434F-404A-8A40-5F717D6CB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1587" y="1068234"/>
            <a:ext cx="2980826" cy="225425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371601"/>
            <a:ext cx="8458200" cy="4876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turn to main slide Link 2">
            <a:extLst>
              <a:ext uri="{FF2B5EF4-FFF2-40B4-BE49-F238E27FC236}">
                <a16:creationId xmlns:a16="http://schemas.microsoft.com/office/drawing/2014/main" id="{D8AF3780-479B-4486-8AEE-B0E29BE2F8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92111" y="6350211"/>
            <a:ext cx="2959779" cy="2286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02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HE Altered Background, fixed">
            <a:extLst>
              <a:ext uri="{FF2B5EF4-FFF2-40B4-BE49-F238E27FC236}">
                <a16:creationId xmlns:a16="http://schemas.microsoft.com/office/drawing/2014/main" id="{E2D8ACCF-E5FC-4FE9-9E84-B2A0A6B1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2900" y="2095500"/>
            <a:ext cx="3886199" cy="3886199"/>
            <a:chOff x="342900" y="2095500"/>
            <a:chExt cx="3886199" cy="38861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342900" y="2095500"/>
              <a:ext cx="3886199" cy="3886199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495300" y="2362200"/>
              <a:ext cx="3429000" cy="34671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621792" y="2608290"/>
            <a:ext cx="3035808" cy="139408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21792" y="4069830"/>
            <a:ext cx="3035808" cy="8040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1791" y="5096656"/>
            <a:ext cx="3043303" cy="56962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F4607C07-D864-4A1A-8061-D12997CC50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248906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orient="horz" pos="3768">
          <p15:clr>
            <a:srgbClr val="FBAE40"/>
          </p15:clr>
        </p15:guide>
        <p15:guide id="3" pos="2664">
          <p15:clr>
            <a:srgbClr val="FBAE40"/>
          </p15:clr>
        </p15:guide>
        <p15:guide id="4" pos="2880">
          <p15:clr>
            <a:srgbClr val="FBAE40"/>
          </p15:clr>
        </p15:guide>
        <p15:guide id="5" pos="2472">
          <p15:clr>
            <a:srgbClr val="FBAE40"/>
          </p15:clr>
        </p15:guide>
        <p15:guide id="6" pos="312">
          <p15:clr>
            <a:srgbClr val="FBAE40"/>
          </p15:clr>
        </p15:guide>
        <p15:guide id="7" orient="horz" pos="1488">
          <p15:clr>
            <a:srgbClr val="FBAE40"/>
          </p15:clr>
        </p15:guide>
        <p15:guide id="8" orient="horz" pos="367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Two Comparison Placeholders With Identif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Return to main slide Link 1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1528" y="1059828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8" name="Image Identifier 1">
            <a:extLst>
              <a:ext uri="{FF2B5EF4-FFF2-40B4-BE49-F238E27FC236}">
                <a16:creationId xmlns:a16="http://schemas.microsoft.com/office/drawing/2014/main" id="{C828D23C-A7ED-420E-B199-2D8CCF24D6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410562"/>
            <a:ext cx="4076700" cy="3921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1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Image Identifier 2">
            <a:extLst>
              <a:ext uri="{FF2B5EF4-FFF2-40B4-BE49-F238E27FC236}">
                <a16:creationId xmlns:a16="http://schemas.microsoft.com/office/drawing/2014/main" id="{7DBCEA22-E8D2-4B8A-B55C-3FFA6FAB31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145" y="1410562"/>
            <a:ext cx="4078224" cy="3931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turn to main slide Link 2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1528" y="6348550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3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HE Altered Background, fixed">
            <a:extLst>
              <a:ext uri="{FF2B5EF4-FFF2-40B4-BE49-F238E27FC236}">
                <a16:creationId xmlns:a16="http://schemas.microsoft.com/office/drawing/2014/main" id="{E2D8ACCF-E5FC-4FE9-9E84-B2A0A6B1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2900" y="2095500"/>
            <a:ext cx="3886199" cy="3886199"/>
            <a:chOff x="342900" y="2095500"/>
            <a:chExt cx="3886199" cy="38861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342900" y="2095500"/>
              <a:ext cx="3886199" cy="3886199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495300" y="2362200"/>
              <a:ext cx="3429000" cy="34671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621792" y="2608290"/>
            <a:ext cx="3035808" cy="139408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21792" y="4069830"/>
            <a:ext cx="3035808" cy="8040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1791" y="5096656"/>
            <a:ext cx="3043303" cy="56962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B06C8-11A0-4E73-A5CE-7801EB0911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688" y="6426200"/>
            <a:ext cx="8505825" cy="311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515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orient="horz" pos="3768">
          <p15:clr>
            <a:srgbClr val="FBAE40"/>
          </p15:clr>
        </p15:guide>
        <p15:guide id="3" pos="2664">
          <p15:clr>
            <a:srgbClr val="FBAE40"/>
          </p15:clr>
        </p15:guide>
        <p15:guide id="4" pos="2880">
          <p15:clr>
            <a:srgbClr val="FBAE40"/>
          </p15:clr>
        </p15:guide>
        <p15:guide id="5" pos="2472">
          <p15:clr>
            <a:srgbClr val="FBAE40"/>
          </p15:clr>
        </p15:guide>
        <p15:guide id="6" pos="312">
          <p15:clr>
            <a:srgbClr val="FBAE40"/>
          </p15:clr>
        </p15:guide>
        <p15:guide id="7" orient="horz" pos="1488">
          <p15:clr>
            <a:srgbClr val="FBAE40"/>
          </p15:clr>
        </p15:guide>
        <p15:guide id="8" orient="horz" pos="3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52559"/>
            <a:ext cx="9144000" cy="4982750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777240" y="2985555"/>
            <a:ext cx="6521640" cy="8732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782058" y="3986784"/>
            <a:ext cx="4297680" cy="51758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7202" y="465003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777240" y="4718304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380643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MHE altered Background, fixed">
            <a:extLst>
              <a:ext uri="{FF2B5EF4-FFF2-40B4-BE49-F238E27FC236}">
                <a16:creationId xmlns:a16="http://schemas.microsoft.com/office/drawing/2014/main" id="{7A14A7A9-A9D7-4A08-A24F-4D1C1F4C2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6366"/>
            <a:ext cx="9143999" cy="4991100"/>
            <a:chOff x="0" y="1524000"/>
            <a:chExt cx="9143999" cy="4991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0" y="1524000"/>
              <a:ext cx="9143999" cy="4991100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190500" y="2019300"/>
              <a:ext cx="8496300" cy="42672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567378" y="2593298"/>
            <a:ext cx="6980170" cy="113055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 userDrawn="1">
            <p:ph type="subTitle" idx="1"/>
          </p:nvPr>
        </p:nvSpPr>
        <p:spPr>
          <a:xfrm>
            <a:off x="567378" y="3807503"/>
            <a:ext cx="4542020" cy="71935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02310" y="466502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 userDrawn="1">
            <p:ph type="body" sz="quarter" idx="10"/>
          </p:nvPr>
        </p:nvSpPr>
        <p:spPr>
          <a:xfrm>
            <a:off x="567378" y="4770769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1233895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  <p15:guide id="2" orient="horz" pos="3960">
          <p15:clr>
            <a:srgbClr val="FBAE40"/>
          </p15:clr>
        </p15:guide>
        <p15:guide id="3" pos="120">
          <p15:clr>
            <a:srgbClr val="FBAE40"/>
          </p15:clr>
        </p15:guide>
        <p15:guide id="4" pos="5472">
          <p15:clr>
            <a:srgbClr val="FBAE40"/>
          </p15:clr>
        </p15:guide>
        <p15:guide id="5" orient="horz" pos="22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8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360" userDrawn="1">
          <p15:clr>
            <a:srgbClr val="FBAE40"/>
          </p15:clr>
        </p15:guide>
        <p15:guide id="3" pos="264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3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orient="horz" pos="273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15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One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5791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8052" y="1257300"/>
            <a:ext cx="2383047" cy="4991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62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 userDrawn="1">
          <p15:clr>
            <a:srgbClr val="FBAE40"/>
          </p15:clr>
        </p15:guide>
        <p15:guide id="5" pos="386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GH logo">
            <a:extLst>
              <a:ext uri="{FF2B5EF4-FFF2-40B4-BE49-F238E27FC236}">
                <a16:creationId xmlns:a16="http://schemas.microsoft.com/office/drawing/2014/main" id="{BF372B49-B6F5-4826-B4F8-2F8A4FFF88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6" y="283845"/>
            <a:ext cx="999514" cy="999514"/>
          </a:xfrm>
          <a:prstGeom prst="rect">
            <a:avLst/>
          </a:prstGeom>
        </p:spPr>
      </p:pic>
      <p:sp>
        <p:nvSpPr>
          <p:cNvPr id="3" name="MGH Tagline">
            <a:extLst>
              <a:ext uri="{FF2B5EF4-FFF2-40B4-BE49-F238E27FC236}">
                <a16:creationId xmlns:a16="http://schemas.microsoft.com/office/drawing/2014/main" id="{70E12349-CEA7-4006-B6E3-3E283BDBD258}"/>
              </a:ext>
            </a:extLst>
          </p:cNvPr>
          <p:cNvSpPr txBox="1"/>
          <p:nvPr userDrawn="1"/>
        </p:nvSpPr>
        <p:spPr>
          <a:xfrm>
            <a:off x="5060273" y="337349"/>
            <a:ext cx="3873993" cy="33855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4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Because learning changes everything.</a:t>
            </a:r>
            <a:r>
              <a:rPr lang="en-US" sz="1050" spc="40" baseline="60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®</a:t>
            </a:r>
            <a:endParaRPr lang="en-US" sz="1600" spc="40" baseline="60000" dirty="0"/>
          </a:p>
        </p:txBody>
      </p:sp>
      <p:sp>
        <p:nvSpPr>
          <p:cNvPr id="5" name="Long Copyright"/>
          <p:cNvSpPr>
            <a:spLocks noGrp="1"/>
          </p:cNvSpPr>
          <p:nvPr>
            <p:ph type="ftr" sz="quarter" idx="3"/>
          </p:nvPr>
        </p:nvSpPr>
        <p:spPr>
          <a:xfrm>
            <a:off x="0" y="6478439"/>
            <a:ext cx="9144000" cy="379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Add long copyright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87D86D-EA56-45F5-8519-52C6C40A068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105" y="0"/>
            <a:ext cx="1413164" cy="14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5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704" r:id="rId3"/>
    <p:sldLayoutId id="2147483682" r:id="rId4"/>
    <p:sldLayoutId id="214748368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880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960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73877"/>
            <a:ext cx="8458200" cy="494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Southwest University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6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9" r:id="rId3"/>
    <p:sldLayoutId id="2147483695" r:id="rId4"/>
    <p:sldLayoutId id="2147483696" r:id="rId5"/>
    <p:sldLayoutId id="214748369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92608" indent="-292608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21792" indent="-32004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22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 userDrawn="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 userDrawn="1">
          <p15:clr>
            <a:srgbClr val="F26B43"/>
          </p15:clr>
        </p15:guide>
        <p15:guide id="13" orient="horz" pos="360" userDrawn="1">
          <p15:clr>
            <a:srgbClr val="F26B43"/>
          </p15:clr>
        </p15:guide>
        <p15:guide id="14" orient="horz" pos="3936" userDrawn="1">
          <p15:clr>
            <a:srgbClr val="F26B43"/>
          </p15:clr>
        </p15:guide>
        <p15:guide id="15" pos="984" userDrawn="1">
          <p15:clr>
            <a:srgbClr val="F26B43"/>
          </p15:clr>
        </p15:guide>
        <p15:guide id="16" pos="5376" userDrawn="1">
          <p15:clr>
            <a:srgbClr val="F26B43"/>
          </p15:clr>
        </p15:guide>
        <p15:guide id="17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5691"/>
            <a:ext cx="9144000" cy="3623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Add long copyright line here</a:t>
            </a:r>
            <a:endParaRPr lang="en-US" dirty="0"/>
          </a:p>
        </p:txBody>
      </p:sp>
      <p:sp>
        <p:nvSpPr>
          <p:cNvPr id="6" name="MGH Yellow Line">
            <a:extLst>
              <a:ext uri="{FF2B5EF4-FFF2-40B4-BE49-F238E27FC236}">
                <a16:creationId xmlns:a16="http://schemas.microsoft.com/office/drawing/2014/main" id="{F20163A4-4644-4B17-9C8A-EF42A992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5" r:id="rId2"/>
    <p:sldLayoutId id="2147483707" r:id="rId3"/>
    <p:sldLayoutId id="2147483708" r:id="rId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16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ct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112" userDrawn="1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 userDrawn="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2160" userDrawn="1">
          <p15:clr>
            <a:srgbClr val="F26B43"/>
          </p15:clr>
        </p15:guide>
        <p15:guide id="13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>
            <a:extLst>
              <a:ext uri="{FF2B5EF4-FFF2-40B4-BE49-F238E27FC236}">
                <a16:creationId xmlns:a16="http://schemas.microsoft.com/office/drawing/2014/main" id="{BEB99B55-73FB-42B4-93ED-C5E818675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1" y="1976546"/>
            <a:ext cx="64805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24279" y="6660234"/>
            <a:ext cx="1285344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McGraw Hill, LLC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202" y="6682314"/>
            <a:ext cx="342900" cy="143831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800" smtClean="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MGH Shape">
            <a:extLst>
              <a:ext uri="{FF2B5EF4-FFF2-40B4-BE49-F238E27FC236}">
                <a16:creationId xmlns:a16="http://schemas.microsoft.com/office/drawing/2014/main" id="{B719ECBD-8119-4217-9D58-2638FA43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22742" y="0"/>
            <a:ext cx="2521258" cy="6623843"/>
            <a:chOff x="3491346" y="0"/>
            <a:chExt cx="2508933" cy="6367263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FCAD01AC-30CD-4728-B0FD-543493B2CE5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51DD71-B849-456F-A479-25728C0B26F4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E349BEA-4244-4589-91D3-1DECC6AB1E90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34622483-C344-43F3-82BE-D7AE2DF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607380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9055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8" r:id="rId2"/>
    <p:sldLayoutId id="2147483706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1588" indent="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5544" userDrawn="1">
          <p15:clr>
            <a:srgbClr val="F26B43"/>
          </p15:clr>
        </p15:guide>
        <p15:guide id="6" pos="216">
          <p15:clr>
            <a:srgbClr val="F26B43"/>
          </p15:clr>
        </p15:guide>
        <p15:guide id="7" pos="4296" userDrawn="1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1248" userDrawn="1">
          <p15:clr>
            <a:srgbClr val="F26B43"/>
          </p15:clr>
        </p15:guide>
        <p15:guide id="11" orient="horz" pos="3984" userDrawn="1">
          <p15:clr>
            <a:srgbClr val="F26B43"/>
          </p15:clr>
        </p15:guide>
        <p15:guide id="12" orient="horz" pos="1656" userDrawn="1">
          <p15:clr>
            <a:srgbClr val="F26B43"/>
          </p15:clr>
        </p15:guide>
        <p15:guide id="13" pos="2980">
          <p15:clr>
            <a:srgbClr val="F26B43"/>
          </p15:clr>
        </p15:guide>
        <p15:guide id="14" orient="horz" pos="2260" userDrawn="1">
          <p15:clr>
            <a:srgbClr val="F26B43"/>
          </p15:clr>
        </p15:guide>
        <p15:guide id="15" pos="2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371599"/>
            <a:ext cx="8458200" cy="4876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McGraw Hill, LLC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9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44488" indent="-3429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>
          <p15:clr>
            <a:srgbClr val="F26B43"/>
          </p15:clr>
        </p15:guide>
        <p15:guide id="13" orient="horz" pos="360">
          <p15:clr>
            <a:srgbClr val="F26B43"/>
          </p15:clr>
        </p15:guide>
        <p15:guide id="14" orient="horz" pos="3936">
          <p15:clr>
            <a:srgbClr val="F26B43"/>
          </p15:clr>
        </p15:guide>
        <p15:guide id="15" pos="984">
          <p15:clr>
            <a:srgbClr val="F26B43"/>
          </p15:clr>
        </p15:guide>
        <p15:guide id="16" pos="5376">
          <p15:clr>
            <a:srgbClr val="F26B43"/>
          </p15:clr>
        </p15:guide>
        <p15:guide id="17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443F-374D-4611-9698-9457ACEE6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Chapter 6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AC69B-AEEF-4356-B125-132EC84D7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Input and Output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C6B62-B79A-4655-AC39-6838A1EF4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Computing Essentials 2023</a:t>
            </a:r>
          </a:p>
          <a:p>
            <a:r>
              <a:rPr lang="en-US" dirty="0"/>
              <a:t>O’Leary</a:t>
            </a:r>
          </a:p>
        </p:txBody>
      </p:sp>
      <p:pic>
        <p:nvPicPr>
          <p:cNvPr id="5" name="Picture 4" descr="Photo rendering of woman wearing futuristic clothing with hand raised to tap a large illuminated icon in front of her.">
            <a:extLst>
              <a:ext uri="{FF2B5EF4-FFF2-40B4-BE49-F238E27FC236}">
                <a16:creationId xmlns:a16="http://schemas.microsoft.com/office/drawing/2014/main" id="{5BA63211-70D9-4C4E-9F52-AA212496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730" y="1419922"/>
            <a:ext cx="4230991" cy="497476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4F5BE-DD68-4010-8FB2-CB478C33ABC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750" y="6499940"/>
            <a:ext cx="8851196" cy="311150"/>
          </a:xfrm>
        </p:spPr>
        <p:txBody>
          <a:bodyPr/>
          <a:lstStyle/>
          <a:p>
            <a:pPr algn="ctr"/>
            <a:r>
              <a:rPr lang="en-US" sz="1200" noProof="1">
                <a:latin typeface="Arial" panose="020B0604020202020204" pitchFamily="34" charset="0"/>
                <a:cs typeface="Arial" panose="020B0604020202020204" pitchFamily="34" charset="0"/>
              </a:rPr>
              <a:t>© McGraw Hill LLC. All rights reserved. No reproduction or distribution without the prior written consent of McGraw Hill LLC.</a:t>
            </a:r>
          </a:p>
        </p:txBody>
      </p:sp>
    </p:spTree>
    <p:extLst>
      <p:ext uri="{BB962C8B-B14F-4D97-AF65-F5344CB8AC3E}">
        <p14:creationId xmlns:p14="http://schemas.microsoft.com/office/powerpoint/2010/main" val="338867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3072962" cy="4981851"/>
          </a:xfrm>
        </p:spPr>
        <p:txBody>
          <a:bodyPr/>
          <a:lstStyle/>
          <a:p>
            <a:r>
              <a:rPr lang="en-US" dirty="0"/>
              <a:t>Scanners convert scanned data into a form the system unit can process.</a:t>
            </a:r>
          </a:p>
          <a:p>
            <a:r>
              <a:rPr lang="en-US" dirty="0"/>
              <a:t>Optical scanners.</a:t>
            </a:r>
          </a:p>
          <a:p>
            <a:pPr lvl="1"/>
            <a:r>
              <a:rPr lang="en-US" dirty="0"/>
              <a:t>Flatbed scanners.</a:t>
            </a:r>
          </a:p>
          <a:p>
            <a:pPr lvl="1"/>
            <a:r>
              <a:rPr lang="en-US" dirty="0"/>
              <a:t>Document scanners.</a:t>
            </a:r>
          </a:p>
          <a:p>
            <a:pPr lvl="1"/>
            <a:r>
              <a:rPr lang="en-US" dirty="0"/>
              <a:t>Portable scanners.</a:t>
            </a:r>
          </a:p>
          <a:p>
            <a:pPr lvl="1"/>
            <a:r>
              <a:rPr lang="en-US" dirty="0"/>
              <a:t>3D scanners.</a:t>
            </a:r>
          </a:p>
        </p:txBody>
      </p:sp>
      <p:pic>
        <p:nvPicPr>
          <p:cNvPr id="7" name="Picture 6" descr="A 3D scanner with replica of the Eiffel Tower on scan pad with laptop computer in background showing rendering of scan outpu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86" y="2002689"/>
            <a:ext cx="5243014" cy="352989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Alexander </a:t>
            </a:r>
            <a:r>
              <a:rPr lang="en-US" dirty="0" err="1"/>
              <a:t>Kharchenko</a:t>
            </a:r>
            <a:r>
              <a:rPr lang="en-US" dirty="0"/>
              <a:t>/123RF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3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Readers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3924300" cy="2752719"/>
          </a:xfrm>
        </p:spPr>
        <p:txBody>
          <a:bodyPr>
            <a:normAutofit/>
          </a:bodyPr>
          <a:lstStyle/>
          <a:p>
            <a:r>
              <a:rPr lang="en-US" sz="2200" dirty="0"/>
              <a:t>Interpret encoded information that is stored on debit, credit and identification cards.</a:t>
            </a:r>
          </a:p>
          <a:p>
            <a:r>
              <a:rPr lang="en-US" sz="2200" dirty="0"/>
              <a:t>Magnetic card reader.</a:t>
            </a:r>
          </a:p>
          <a:p>
            <a:pPr lvl="1"/>
            <a:r>
              <a:rPr lang="en-US" sz="2200" dirty="0"/>
              <a:t>Information read from strip when swiped through reader.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4190824"/>
            <a:ext cx="4365734" cy="228109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Chip card reader.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Information read from a chip when inserted or held near the reader.</a:t>
            </a:r>
          </a:p>
          <a:p>
            <a:pPr lvl="1"/>
            <a:r>
              <a:rPr lang="en-US" sz="2200" dirty="0"/>
              <a:t>Smart cards hold additional security information.</a:t>
            </a:r>
          </a:p>
        </p:txBody>
      </p:sp>
      <p:pic>
        <p:nvPicPr>
          <p:cNvPr id="8" name="Picture 7" descr="Person holding a chip card near a card reader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36" y="1346956"/>
            <a:ext cx="3926164" cy="268247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965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Code Readers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940300" cy="4189371"/>
          </a:xfrm>
        </p:spPr>
        <p:txBody>
          <a:bodyPr>
            <a:normAutofit/>
          </a:bodyPr>
          <a:lstStyle/>
          <a:p>
            <a:r>
              <a:rPr lang="en-US" dirty="0"/>
              <a:t>Contain photo-electric cells that scan or read bar codes or the zebra striped marks printed on product containers.</a:t>
            </a:r>
          </a:p>
          <a:p>
            <a:r>
              <a:rPr lang="en-US" dirty="0"/>
              <a:t>U</a:t>
            </a:r>
            <a:r>
              <a:rPr lang="en-US" sz="100" dirty="0"/>
              <a:t> </a:t>
            </a:r>
            <a:r>
              <a:rPr lang="en-US" dirty="0"/>
              <a:t>P</a:t>
            </a:r>
            <a:r>
              <a:rPr lang="en-US" sz="100" dirty="0"/>
              <a:t> </a:t>
            </a:r>
            <a:r>
              <a:rPr lang="en-US" dirty="0"/>
              <a:t>Cs and </a:t>
            </a:r>
            <a:r>
              <a:rPr lang="en-US" dirty="0" err="1"/>
              <a:t>MaxiCode</a:t>
            </a:r>
            <a:r>
              <a:rPr lang="en-US" dirty="0"/>
              <a:t> readers.</a:t>
            </a:r>
          </a:p>
          <a:p>
            <a:pPr lvl="1"/>
            <a:r>
              <a:rPr lang="en-US" dirty="0"/>
              <a:t>U</a:t>
            </a:r>
            <a:r>
              <a:rPr lang="en-US" sz="100" dirty="0"/>
              <a:t> </a:t>
            </a:r>
            <a:r>
              <a:rPr lang="en-US" dirty="0"/>
              <a:t>P</a:t>
            </a:r>
            <a:r>
              <a:rPr lang="en-US" sz="100" dirty="0"/>
              <a:t> </a:t>
            </a:r>
            <a:r>
              <a:rPr lang="en-US" dirty="0"/>
              <a:t>C are heavily used in grocery stores for automated checkout and inventory control.</a:t>
            </a:r>
          </a:p>
          <a:p>
            <a:pPr lvl="1"/>
            <a:r>
              <a:rPr lang="en-US" dirty="0" err="1"/>
              <a:t>MaxiCode</a:t>
            </a:r>
            <a:r>
              <a:rPr lang="en-US" dirty="0"/>
              <a:t> used by shipping companies for routing packages.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5598160"/>
            <a:ext cx="4940300" cy="924560"/>
          </a:xfrm>
        </p:spPr>
        <p:txBody>
          <a:bodyPr>
            <a:normAutofit/>
          </a:bodyPr>
          <a:lstStyle/>
          <a:p>
            <a:r>
              <a:rPr lang="en-US" dirty="0"/>
              <a:t>Cell phones with app can also scan codes.</a:t>
            </a:r>
          </a:p>
        </p:txBody>
      </p:sp>
      <p:pic>
        <p:nvPicPr>
          <p:cNvPr id="8" name="Picture 7" descr="Person holding phone with barcode reader on screen to scan barcode from produ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557" y="1216908"/>
            <a:ext cx="3084843" cy="473090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9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168140" cy="5134251"/>
          </a:xfrm>
        </p:spPr>
        <p:txBody>
          <a:bodyPr/>
          <a:lstStyle/>
          <a:p>
            <a:r>
              <a:rPr lang="en-US" dirty="0"/>
              <a:t>Radio-frequency identification.</a:t>
            </a:r>
          </a:p>
          <a:p>
            <a:r>
              <a:rPr lang="en-US" dirty="0"/>
              <a:t>Tiny chips embedded in most anything contain electronically stored information that can be read using an </a:t>
            </a:r>
            <a:r>
              <a:rPr lang="en-US" b="1" dirty="0"/>
              <a:t>RFID reader </a:t>
            </a:r>
            <a:r>
              <a:rPr lang="en-US" dirty="0"/>
              <a:t>located several yards away.</a:t>
            </a:r>
          </a:p>
          <a:p>
            <a:pPr lvl="1"/>
            <a:r>
              <a:rPr lang="en-US" dirty="0"/>
              <a:t>Tracking pets.</a:t>
            </a:r>
          </a:p>
          <a:p>
            <a:pPr lvl="1"/>
            <a:r>
              <a:rPr lang="en-US" dirty="0"/>
              <a:t>Update and control inventories.</a:t>
            </a:r>
          </a:p>
          <a:p>
            <a:pPr lvl="1"/>
            <a:r>
              <a:rPr lang="en-US" dirty="0"/>
              <a:t>Read passports.</a:t>
            </a:r>
          </a:p>
        </p:txBody>
      </p:sp>
      <p:pic>
        <p:nvPicPr>
          <p:cNvPr id="7" name="Picture 6" descr="Person holding a security card up to an RFID reader on the wall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61" y="1919096"/>
            <a:ext cx="4230991" cy="293852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Jochen</a:t>
            </a:r>
            <a:r>
              <a:rPr lang="en-US" dirty="0"/>
              <a:t> Tack/</a:t>
            </a:r>
            <a:r>
              <a:rPr lang="en-US" dirty="0" err="1"/>
              <a:t>imageBROKER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08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 &amp; Mark Recognition Readers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1994810"/>
          </a:xfrm>
        </p:spPr>
        <p:txBody>
          <a:bodyPr/>
          <a:lstStyle/>
          <a:p>
            <a:r>
              <a:rPr lang="en-US" dirty="0"/>
              <a:t>Recognize special characters and marks.</a:t>
            </a:r>
          </a:p>
          <a:p>
            <a:r>
              <a:rPr lang="en-US" dirty="0"/>
              <a:t>Character and mark recognition devices.</a:t>
            </a:r>
          </a:p>
          <a:p>
            <a:r>
              <a:rPr lang="en-US" dirty="0"/>
              <a:t>Magnetic-ink character recognition (M</a:t>
            </a:r>
            <a:r>
              <a:rPr lang="en-US" sz="100" dirty="0"/>
              <a:t> </a:t>
            </a:r>
            <a:r>
              <a:rPr lang="en-US" dirty="0"/>
              <a:t>I</a:t>
            </a:r>
            <a:r>
              <a:rPr lang="en-US" sz="100" dirty="0"/>
              <a:t> </a:t>
            </a:r>
            <a:r>
              <a:rPr lang="en-US" dirty="0"/>
              <a:t>C</a:t>
            </a:r>
            <a:r>
              <a:rPr lang="en-US" sz="100" dirty="0"/>
              <a:t> </a:t>
            </a:r>
            <a:r>
              <a:rPr lang="en-US" dirty="0"/>
              <a:t>R).</a:t>
            </a:r>
          </a:p>
          <a:p>
            <a:pPr lvl="1"/>
            <a:r>
              <a:rPr lang="en-US" dirty="0"/>
              <a:t>Used by banks to read encoded characters on checks.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403601"/>
            <a:ext cx="8458200" cy="995680"/>
          </a:xfrm>
        </p:spPr>
        <p:txBody>
          <a:bodyPr/>
          <a:lstStyle/>
          <a:p>
            <a:r>
              <a:rPr lang="en-US" dirty="0"/>
              <a:t>Optical-character recognition (O</a:t>
            </a:r>
            <a:r>
              <a:rPr lang="en-US" sz="100" dirty="0"/>
              <a:t> </a:t>
            </a:r>
            <a:r>
              <a:rPr lang="en-US" dirty="0"/>
              <a:t>C</a:t>
            </a:r>
            <a:r>
              <a:rPr lang="en-US" sz="100" dirty="0"/>
              <a:t> </a:t>
            </a:r>
            <a:r>
              <a:rPr lang="en-US" dirty="0"/>
              <a:t>R).</a:t>
            </a:r>
          </a:p>
          <a:p>
            <a:pPr lvl="1"/>
            <a:r>
              <a:rPr lang="en-US" dirty="0"/>
              <a:t>Reads preprinted characters such as wand scanners.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531362"/>
            <a:ext cx="8458200" cy="1849118"/>
          </a:xfrm>
        </p:spPr>
        <p:txBody>
          <a:bodyPr/>
          <a:lstStyle/>
          <a:p>
            <a:r>
              <a:rPr lang="en-US" dirty="0"/>
              <a:t>Optical-mark recognition (O</a:t>
            </a:r>
            <a:r>
              <a:rPr lang="en-US" sz="100" dirty="0"/>
              <a:t> </a:t>
            </a:r>
            <a:r>
              <a:rPr lang="en-US" dirty="0"/>
              <a:t>M</a:t>
            </a:r>
            <a:r>
              <a:rPr lang="en-US" sz="100" dirty="0"/>
              <a:t> </a:t>
            </a:r>
            <a:r>
              <a:rPr lang="en-US" dirty="0"/>
              <a:t>R).</a:t>
            </a:r>
          </a:p>
          <a:p>
            <a:pPr lvl="1"/>
            <a:r>
              <a:rPr lang="en-US" dirty="0"/>
              <a:t>Sense the presence of absence of marks used for test scoring.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7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Capturing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046220" cy="2248811"/>
          </a:xfrm>
        </p:spPr>
        <p:txBody>
          <a:bodyPr/>
          <a:lstStyle/>
          <a:p>
            <a:r>
              <a:rPr lang="en-US" dirty="0"/>
              <a:t>Create or capture original images.</a:t>
            </a:r>
          </a:p>
          <a:p>
            <a:r>
              <a:rPr lang="en-US" dirty="0"/>
              <a:t>Digital Camera.</a:t>
            </a:r>
          </a:p>
          <a:p>
            <a:pPr lvl="1"/>
            <a:r>
              <a:rPr lang="en-US" dirty="0"/>
              <a:t>Capture images digitally and store in memory.</a:t>
            </a:r>
          </a:p>
        </p:txBody>
      </p:sp>
      <p:pic>
        <p:nvPicPr>
          <p:cNvPr id="8" name="Picture 7" descr="Digital camera on a tripod, focused on the sun setting behind hills and countrysid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317" y="1335770"/>
            <a:ext cx="3399769" cy="233458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974739"/>
            <a:ext cx="4046220" cy="2168123"/>
          </a:xfrm>
        </p:spPr>
        <p:txBody>
          <a:bodyPr>
            <a:normAutofit/>
          </a:bodyPr>
          <a:lstStyle/>
          <a:p>
            <a:r>
              <a:rPr lang="en-US" dirty="0"/>
              <a:t>Webcams.</a:t>
            </a:r>
          </a:p>
          <a:p>
            <a:pPr lvl="1"/>
            <a:r>
              <a:rPr lang="en-US" dirty="0"/>
              <a:t>Capture images and send to a computer for broadcast over the Internet.</a:t>
            </a:r>
          </a:p>
        </p:txBody>
      </p:sp>
      <p:pic>
        <p:nvPicPr>
          <p:cNvPr id="9" name="Picture 8" descr="Webcam mounted to the top of a computer monitor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122" y="3764333"/>
            <a:ext cx="3502786" cy="241669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/>
              <a:t>Sandra </a:t>
            </a:r>
            <a:r>
              <a:rPr lang="en-US" dirty="0" err="1"/>
              <a:t>Dombrovsky</a:t>
            </a:r>
            <a:r>
              <a:rPr lang="en-US" dirty="0"/>
              <a:t>/123RF; Harald Richter/</a:t>
            </a:r>
            <a:r>
              <a:rPr lang="en-US" dirty="0" err="1"/>
              <a:t>Pixpack</a:t>
            </a:r>
            <a:r>
              <a:rPr lang="en-US" dirty="0"/>
              <a:t>/123RF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38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Audio-Input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Voice recognition systems.</a:t>
            </a:r>
          </a:p>
          <a:p>
            <a:r>
              <a:rPr lang="en-US" dirty="0"/>
              <a:t>Use a microphone, sound card, and special software.</a:t>
            </a:r>
          </a:p>
          <a:p>
            <a:r>
              <a:rPr lang="en-US" dirty="0"/>
              <a:t>Users can operate computers and create documents using voice commands.</a:t>
            </a:r>
          </a:p>
          <a:p>
            <a:r>
              <a:rPr lang="en-US" dirty="0"/>
              <a:t>Included in many smart phones.</a:t>
            </a:r>
          </a:p>
          <a:p>
            <a:pPr lvl="1"/>
            <a:r>
              <a:rPr lang="en-US" dirty="0"/>
              <a:t>Siri in iPhones.</a:t>
            </a:r>
          </a:p>
          <a:p>
            <a:pPr lvl="1"/>
            <a:r>
              <a:rPr lang="en-US" dirty="0"/>
              <a:t>Cortana in Windows devices.</a:t>
            </a:r>
          </a:p>
          <a:p>
            <a:pPr lvl="1"/>
            <a:r>
              <a:rPr lang="en-US" dirty="0"/>
              <a:t>Alexa in Amazon devices.</a:t>
            </a:r>
          </a:p>
          <a:p>
            <a:pPr lvl="1"/>
            <a:r>
              <a:rPr lang="en-US" dirty="0"/>
              <a:t>Google Assistant in Android devices.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9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2431691"/>
          </a:xfrm>
        </p:spPr>
        <p:txBody>
          <a:bodyPr/>
          <a:lstStyle/>
          <a:p>
            <a:r>
              <a:rPr lang="en-US" dirty="0"/>
              <a:t>Processed data or information.</a:t>
            </a:r>
          </a:p>
          <a:p>
            <a:r>
              <a:rPr lang="en-US" dirty="0"/>
              <a:t>Types of output.</a:t>
            </a:r>
          </a:p>
          <a:p>
            <a:pPr lvl="1"/>
            <a:r>
              <a:rPr lang="en-US" dirty="0"/>
              <a:t>Text.</a:t>
            </a:r>
          </a:p>
          <a:p>
            <a:pPr lvl="1"/>
            <a:r>
              <a:rPr lang="en-US" dirty="0"/>
              <a:t>Graphics/photos.</a:t>
            </a:r>
          </a:p>
          <a:p>
            <a:pPr lvl="1"/>
            <a:r>
              <a:rPr lang="en-US" dirty="0"/>
              <a:t>Audio &amp; video.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870960"/>
            <a:ext cx="8458200" cy="2377440"/>
          </a:xfrm>
        </p:spPr>
        <p:txBody>
          <a:bodyPr/>
          <a:lstStyle/>
          <a:p>
            <a:r>
              <a:rPr lang="en-US" dirty="0"/>
              <a:t>Output devices.</a:t>
            </a:r>
          </a:p>
          <a:p>
            <a:pPr lvl="1"/>
            <a:r>
              <a:rPr lang="en-US" dirty="0"/>
              <a:t>Monitors.</a:t>
            </a:r>
          </a:p>
          <a:p>
            <a:pPr lvl="1"/>
            <a:r>
              <a:rPr lang="en-US" dirty="0"/>
              <a:t>Printers.</a:t>
            </a:r>
          </a:p>
          <a:p>
            <a:pPr lvl="1"/>
            <a:r>
              <a:rPr lang="en-US" dirty="0"/>
              <a:t>Audio-output devices.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9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3822700" cy="5164731"/>
          </a:xfrm>
        </p:spPr>
        <p:txBody>
          <a:bodyPr>
            <a:normAutofit/>
          </a:bodyPr>
          <a:lstStyle/>
          <a:p>
            <a:r>
              <a:rPr lang="en-US" sz="2200" dirty="0"/>
              <a:t>Known as screens or display screens, and present visual images of text and graphics.</a:t>
            </a:r>
          </a:p>
          <a:p>
            <a:r>
              <a:rPr lang="en-US" sz="2200" dirty="0"/>
              <a:t>Features:</a:t>
            </a:r>
          </a:p>
          <a:p>
            <a:pPr lvl="1"/>
            <a:r>
              <a:rPr lang="en-US" sz="2200" dirty="0"/>
              <a:t>Clarity.</a:t>
            </a:r>
          </a:p>
          <a:p>
            <a:pPr lvl="1"/>
            <a:r>
              <a:rPr lang="en-US" sz="2200" dirty="0"/>
              <a:t>Resolution/pixels.</a:t>
            </a:r>
          </a:p>
          <a:p>
            <a:pPr lvl="1"/>
            <a:r>
              <a:rPr lang="en-US" sz="2200" dirty="0"/>
              <a:t>Dot pitch.</a:t>
            </a:r>
          </a:p>
          <a:p>
            <a:pPr lvl="1"/>
            <a:r>
              <a:rPr lang="en-US" sz="2200" dirty="0"/>
              <a:t>Contrast ratios.</a:t>
            </a:r>
          </a:p>
          <a:p>
            <a:pPr lvl="1"/>
            <a:r>
              <a:rPr lang="en-US" sz="2200" dirty="0"/>
              <a:t>Active display area, or size.</a:t>
            </a:r>
          </a:p>
          <a:p>
            <a:pPr lvl="1"/>
            <a:r>
              <a:rPr lang="en-US" sz="2200" dirty="0"/>
              <a:t>Aspect ratio.</a:t>
            </a:r>
          </a:p>
        </p:txBody>
      </p:sp>
      <p:pic>
        <p:nvPicPr>
          <p:cNvPr id="7" name="Picture 6" descr="Desktop monitor with image of ladybug on green leaf, a magnifying glass illustration hovered on the screen to magnify the pixels of the imag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821" y="1812399"/>
            <a:ext cx="4511431" cy="333480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Maria </a:t>
            </a:r>
            <a:r>
              <a:rPr lang="en-US" dirty="0" err="1"/>
              <a:t>Gritsai</a:t>
            </a:r>
            <a:r>
              <a:rPr lang="en-US" dirty="0"/>
              <a:t>/</a:t>
            </a:r>
            <a:r>
              <a:rPr lang="en-US" dirty="0" err="1"/>
              <a:t>Alamy</a:t>
            </a:r>
            <a:r>
              <a:rPr lang="en-US" dirty="0"/>
              <a:t> Stock Photo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6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1737246"/>
          </a:xfrm>
        </p:spPr>
        <p:txBody>
          <a:bodyPr>
            <a:normAutofit/>
          </a:bodyPr>
          <a:lstStyle/>
          <a:p>
            <a:r>
              <a:rPr lang="en-US" sz="2000" dirty="0"/>
              <a:t>Flat-panel monitors.</a:t>
            </a:r>
          </a:p>
          <a:p>
            <a:pPr lvl="1"/>
            <a:r>
              <a:rPr lang="en-US" sz="2000" dirty="0"/>
              <a:t>Require less power to operate.</a:t>
            </a:r>
          </a:p>
          <a:p>
            <a:pPr lvl="1"/>
            <a:r>
              <a:rPr lang="en-US" sz="2000" dirty="0"/>
              <a:t>Portable and thin.</a:t>
            </a:r>
          </a:p>
          <a:p>
            <a:pPr lvl="1"/>
            <a:r>
              <a:rPr lang="en-US" sz="2000" dirty="0"/>
              <a:t>Most are backlit.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119120"/>
            <a:ext cx="8458200" cy="1310640"/>
          </a:xfrm>
        </p:spPr>
        <p:txBody>
          <a:bodyPr>
            <a:normAutofit/>
          </a:bodyPr>
          <a:lstStyle/>
          <a:p>
            <a:r>
              <a:rPr lang="en-US" sz="2000" dirty="0"/>
              <a:t>Three types:</a:t>
            </a:r>
          </a:p>
          <a:p>
            <a:pPr lvl="1"/>
            <a:r>
              <a:rPr lang="en-US" sz="2000" dirty="0"/>
              <a:t>Liquid Crystal  Display (L</a:t>
            </a:r>
            <a:r>
              <a:rPr lang="en-US" sz="100" dirty="0"/>
              <a:t> </a:t>
            </a:r>
            <a:r>
              <a:rPr lang="en-US" sz="2000" dirty="0"/>
              <a:t>C</a:t>
            </a:r>
            <a:r>
              <a:rPr lang="en-US" sz="100" dirty="0"/>
              <a:t> </a:t>
            </a:r>
            <a:r>
              <a:rPr lang="en-US" sz="2000" dirty="0"/>
              <a:t>D).</a:t>
            </a:r>
          </a:p>
          <a:p>
            <a:pPr lvl="2"/>
            <a:r>
              <a:rPr lang="en-US" sz="1800" dirty="0"/>
              <a:t>Older monitors.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534924"/>
            <a:ext cx="8458200" cy="880356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Light Emitting Diode (L</a:t>
            </a:r>
            <a:r>
              <a:rPr lang="en-US" sz="100" dirty="0"/>
              <a:t> </a:t>
            </a:r>
            <a:r>
              <a:rPr lang="en-US" sz="2000" dirty="0"/>
              <a:t>E</a:t>
            </a:r>
            <a:r>
              <a:rPr lang="en-US" sz="100" dirty="0"/>
              <a:t> </a:t>
            </a:r>
            <a:r>
              <a:rPr lang="en-US" sz="2000" dirty="0"/>
              <a:t>D).</a:t>
            </a:r>
          </a:p>
          <a:p>
            <a:pPr lvl="2"/>
            <a:r>
              <a:rPr lang="en-US" sz="1800" dirty="0"/>
              <a:t>More advanced backlighting.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42900" y="5520444"/>
            <a:ext cx="8458200" cy="931156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Organic Light Emitting Diode (O</a:t>
            </a:r>
            <a:r>
              <a:rPr lang="en-US" sz="100" dirty="0"/>
              <a:t> </a:t>
            </a:r>
            <a:r>
              <a:rPr lang="en-US" sz="2000" dirty="0"/>
              <a:t>L</a:t>
            </a:r>
            <a:r>
              <a:rPr lang="en-US" sz="100" dirty="0"/>
              <a:t> </a:t>
            </a:r>
            <a:r>
              <a:rPr lang="en-US" sz="2000" dirty="0"/>
              <a:t>E</a:t>
            </a:r>
            <a:r>
              <a:rPr lang="en-US" sz="100" dirty="0"/>
              <a:t> </a:t>
            </a:r>
            <a:r>
              <a:rPr lang="en-US" sz="2000" dirty="0"/>
              <a:t>D).</a:t>
            </a:r>
          </a:p>
          <a:p>
            <a:pPr lvl="2"/>
            <a:r>
              <a:rPr lang="en-US" sz="1800" dirty="0"/>
              <a:t>Thin layer organic compound that produces light.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Simon Belcher/</a:t>
            </a:r>
            <a:r>
              <a:rPr lang="en-US" dirty="0" err="1"/>
              <a:t>Alamy</a:t>
            </a:r>
            <a:r>
              <a:rPr lang="en-US" dirty="0"/>
              <a:t> Stock Photo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7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639352" cy="5205371"/>
          </a:xfrm>
        </p:spPr>
        <p:txBody>
          <a:bodyPr>
            <a:noAutofit/>
          </a:bodyPr>
          <a:lstStyle/>
          <a:p>
            <a:pPr marL="402336" indent="-402336">
              <a:buFont typeface="+mj-lt"/>
              <a:buAutoNum type="arabicPeriod"/>
            </a:pPr>
            <a:r>
              <a:rPr lang="en-US" sz="1800" dirty="0"/>
              <a:t>Define input.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Describe keyboard entry, including types and features of keyboards.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Identify different pointing devices, including game controllers and styluses.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Describe scanning devices, including optical scanners, R</a:t>
            </a:r>
            <a:r>
              <a:rPr lang="en-US" sz="100" dirty="0"/>
              <a:t> </a:t>
            </a:r>
            <a:r>
              <a:rPr lang="en-US" sz="1800" dirty="0"/>
              <a:t>F</a:t>
            </a:r>
            <a:r>
              <a:rPr lang="en-US" sz="100" dirty="0"/>
              <a:t> </a:t>
            </a:r>
            <a:r>
              <a:rPr lang="en-US" sz="1800" dirty="0"/>
              <a:t>I</a:t>
            </a:r>
            <a:r>
              <a:rPr lang="en-US" sz="100" dirty="0"/>
              <a:t> </a:t>
            </a:r>
            <a:r>
              <a:rPr lang="en-US" sz="1800" dirty="0"/>
              <a:t>D readers, and recognition devices.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Recognize image capturing and audio-input devices.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Define output.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Identify different monitor features and types, including flat-panels and e-books.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Define printing features and types, including inkjet and cloud printers.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Recognize different audio and video devices, including portable media devices.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Define combination input and output devices, including multifunctional devices, V</a:t>
            </a:r>
            <a:r>
              <a:rPr lang="en-US" sz="100" dirty="0"/>
              <a:t> </a:t>
            </a:r>
            <a:r>
              <a:rPr lang="en-US" sz="1800" dirty="0"/>
              <a:t>R head-mounted displays and controllers, drones, and robots.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Explain ergonomics and ways to minimize physical damage.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E-book Readers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An e-book is a traditional books printed in electronic form.</a:t>
            </a:r>
          </a:p>
          <a:p>
            <a:r>
              <a:rPr lang="en-US" dirty="0"/>
              <a:t>E-book readers are dedicated mobile devices for storing and displaying e-books.</a:t>
            </a:r>
          </a:p>
          <a:p>
            <a:r>
              <a:rPr lang="en-US" dirty="0"/>
              <a:t>Use e-ink technology.</a:t>
            </a:r>
          </a:p>
          <a:p>
            <a:r>
              <a:rPr lang="en-US" dirty="0"/>
              <a:t>Produce images that reflect light.</a:t>
            </a:r>
          </a:p>
          <a:p>
            <a:pPr lvl="1"/>
            <a:r>
              <a:rPr lang="en-US" dirty="0"/>
              <a:t>Kindle.</a:t>
            </a:r>
          </a:p>
          <a:p>
            <a:pPr lvl="1"/>
            <a:r>
              <a:rPr lang="en-US" dirty="0"/>
              <a:t>Kobo.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13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Monitor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5234940" cy="2045610"/>
          </a:xfrm>
        </p:spPr>
        <p:txBody>
          <a:bodyPr>
            <a:normAutofit/>
          </a:bodyPr>
          <a:lstStyle/>
          <a:p>
            <a:r>
              <a:rPr lang="en-US" sz="2000" dirty="0"/>
              <a:t>Digital/interactive whiteboards.</a:t>
            </a:r>
          </a:p>
          <a:p>
            <a:pPr lvl="1"/>
            <a:r>
              <a:rPr lang="en-US" sz="2000" dirty="0"/>
              <a:t>Connects to a computer or project.</a:t>
            </a:r>
          </a:p>
          <a:p>
            <a:pPr lvl="1"/>
            <a:r>
              <a:rPr lang="en-US" sz="2000" dirty="0"/>
              <a:t>Controlled using a special pen or even your finger.</a:t>
            </a:r>
          </a:p>
          <a:p>
            <a:pPr lvl="1"/>
            <a:r>
              <a:rPr lang="en-US" sz="2000" dirty="0"/>
              <a:t>Classrooms and corporate boardrooms.</a:t>
            </a:r>
          </a:p>
        </p:txBody>
      </p:sp>
      <p:pic>
        <p:nvPicPr>
          <p:cNvPr id="12" name="Picture 11" descr="Classroom teacher instructing grade school student at a digital whiteboard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608" y="1276710"/>
            <a:ext cx="2262265" cy="157703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444240"/>
            <a:ext cx="5234940" cy="1493520"/>
          </a:xfrm>
        </p:spPr>
        <p:txBody>
          <a:bodyPr>
            <a:normAutofit/>
          </a:bodyPr>
          <a:lstStyle/>
          <a:p>
            <a:r>
              <a:rPr lang="en-US" sz="2000" dirty="0"/>
              <a:t>Flexible Screens.</a:t>
            </a:r>
          </a:p>
          <a:p>
            <a:pPr lvl="1"/>
            <a:r>
              <a:rPr lang="en-US" sz="2000" dirty="0"/>
              <a:t>Allow a digital device to display on a non flat surface, including wrapped edges, curved monitors and foldable screens.</a:t>
            </a:r>
          </a:p>
        </p:txBody>
      </p:sp>
      <p:pic>
        <p:nvPicPr>
          <p:cNvPr id="13" name="Picture 12" descr="Smartphone laying on pair of denim jeans with flexible screen folded slightly to bring top half up from the surface below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08" y="3012726"/>
            <a:ext cx="2262265" cy="1556882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5059680"/>
            <a:ext cx="5234940" cy="1381760"/>
          </a:xfrm>
        </p:spPr>
        <p:txBody>
          <a:bodyPr>
            <a:normAutofit/>
          </a:bodyPr>
          <a:lstStyle/>
          <a:p>
            <a:r>
              <a:rPr lang="en-US" sz="2000" dirty="0"/>
              <a:t>Digital Projector.</a:t>
            </a:r>
          </a:p>
          <a:p>
            <a:pPr lvl="1"/>
            <a:r>
              <a:rPr lang="en-US" sz="2000" dirty="0"/>
              <a:t>Project the images from a traditional monitor onto a screen or wall.</a:t>
            </a:r>
          </a:p>
        </p:txBody>
      </p:sp>
      <p:pic>
        <p:nvPicPr>
          <p:cNvPr id="14" name="Picture 13" descr="Digital projector displays images in a bright beam of light from the unit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608" y="4712823"/>
            <a:ext cx="2262265" cy="1536728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Gerald Martineau/The Washington Post/Getty Images; Simon Nagel/</a:t>
            </a:r>
            <a:r>
              <a:rPr lang="en-US" dirty="0" err="1"/>
              <a:t>dpa</a:t>
            </a:r>
            <a:r>
              <a:rPr lang="en-US" dirty="0"/>
              <a:t> picture alliance/</a:t>
            </a:r>
            <a:r>
              <a:rPr lang="en-US" dirty="0" err="1"/>
              <a:t>Alamy</a:t>
            </a:r>
            <a:r>
              <a:rPr lang="en-US" dirty="0"/>
              <a:t> Stock Photo; ; </a:t>
            </a:r>
            <a:r>
              <a:rPr lang="en-US" dirty="0" err="1"/>
              <a:t>Michal_edo</a:t>
            </a:r>
            <a:r>
              <a:rPr lang="en-US" dirty="0"/>
              <a:t>/E+/Getty Images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50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2980163" cy="5047891"/>
          </a:xfrm>
        </p:spPr>
        <p:txBody>
          <a:bodyPr/>
          <a:lstStyle/>
          <a:p>
            <a:r>
              <a:rPr lang="en-US" dirty="0"/>
              <a:t>Translates information that has been processed by the system unit.</a:t>
            </a:r>
          </a:p>
          <a:p>
            <a:r>
              <a:rPr lang="en-US" dirty="0"/>
              <a:t>Features.</a:t>
            </a:r>
          </a:p>
          <a:p>
            <a:pPr lvl="1"/>
            <a:r>
              <a:rPr lang="en-US" dirty="0"/>
              <a:t>Resolution.</a:t>
            </a:r>
          </a:p>
          <a:p>
            <a:pPr lvl="1"/>
            <a:r>
              <a:rPr lang="en-US" dirty="0"/>
              <a:t>Color.</a:t>
            </a:r>
          </a:p>
          <a:p>
            <a:pPr lvl="1"/>
            <a:r>
              <a:rPr lang="en-US" dirty="0"/>
              <a:t>Speed.</a:t>
            </a:r>
          </a:p>
          <a:p>
            <a:pPr lvl="1"/>
            <a:r>
              <a:rPr lang="en-US" dirty="0"/>
              <a:t>Memory.</a:t>
            </a:r>
          </a:p>
          <a:p>
            <a:pPr lvl="1"/>
            <a:r>
              <a:rPr lang="en-US" dirty="0"/>
              <a:t>Duplex printing.</a:t>
            </a:r>
          </a:p>
          <a:p>
            <a:pPr lvl="1"/>
            <a:r>
              <a:rPr lang="en-US" dirty="0"/>
              <a:t>Connectivity.</a:t>
            </a:r>
          </a:p>
        </p:txBody>
      </p:sp>
      <p:pic>
        <p:nvPicPr>
          <p:cNvPr id="7" name="Picture 6" descr="Two printed pages side by side with the capital letter A magnified for detail: jagged edges with 300 x 1,200 dpi, smooth edges with 1,200 x 4,800 dpi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951" y="1826309"/>
            <a:ext cx="5326149" cy="25439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90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4442460" cy="15780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Ink-jet printers spray ink at a high speed.</a:t>
            </a:r>
          </a:p>
          <a:p>
            <a:pPr lvl="1"/>
            <a:r>
              <a:rPr lang="en-US" dirty="0"/>
              <a:t>Reliable, quite and inexpensive.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943920"/>
            <a:ext cx="4442460" cy="17061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Laser printers uses a laser light beam to produce images.</a:t>
            </a:r>
          </a:p>
          <a:p>
            <a:pPr lvl="1"/>
            <a:r>
              <a:rPr lang="en-US" dirty="0"/>
              <a:t>Fast, excellent quality.</a:t>
            </a:r>
          </a:p>
          <a:p>
            <a:pPr lvl="1"/>
            <a:r>
              <a:rPr lang="en-US" dirty="0"/>
              <a:t>Personal or shared.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775943"/>
            <a:ext cx="4362915" cy="1706137"/>
          </a:xfrm>
        </p:spPr>
        <p:txBody>
          <a:bodyPr/>
          <a:lstStyle/>
          <a:p>
            <a:r>
              <a:rPr lang="en-US" dirty="0"/>
              <a:t>3D Printers create 3-D shapes with a thin layer of material repeatedly until created.</a:t>
            </a:r>
          </a:p>
          <a:p>
            <a:pPr lvl="1"/>
            <a:r>
              <a:rPr lang="en-US" dirty="0"/>
              <a:t>Additive manufacturing.</a:t>
            </a:r>
          </a:p>
        </p:txBody>
      </p:sp>
      <p:pic>
        <p:nvPicPr>
          <p:cNvPr id="12" name="Picture 11" descr="A 3D printer shown with laptop displaying a blue wrist brace for printing. A rendering of the brace appears above the laptop for referenc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40" y="1276710"/>
            <a:ext cx="3974937" cy="2505673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Aleksei</a:t>
            </a:r>
            <a:r>
              <a:rPr lang="en-US" dirty="0"/>
              <a:t> </a:t>
            </a:r>
            <a:r>
              <a:rPr lang="en-US" dirty="0" err="1"/>
              <a:t>Sysoev</a:t>
            </a:r>
            <a:r>
              <a:rPr lang="en-US" dirty="0"/>
              <a:t>/123RF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27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Cloud printers.</a:t>
            </a:r>
          </a:p>
          <a:p>
            <a:pPr lvl="1"/>
            <a:r>
              <a:rPr lang="en-US" dirty="0"/>
              <a:t>Connect to the Internet to provide services to others on the Internet.</a:t>
            </a:r>
          </a:p>
          <a:p>
            <a:pPr lvl="1"/>
            <a:r>
              <a:rPr lang="en-US" dirty="0"/>
              <a:t>Thermal printers.</a:t>
            </a:r>
          </a:p>
          <a:p>
            <a:pPr lvl="1"/>
            <a:r>
              <a:rPr lang="en-US" dirty="0"/>
              <a:t>Plotters.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81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and Video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940300" cy="1690011"/>
          </a:xfrm>
        </p:spPr>
        <p:txBody>
          <a:bodyPr/>
          <a:lstStyle/>
          <a:p>
            <a:r>
              <a:rPr lang="en-US" dirty="0"/>
              <a:t>Translates audio information from the computer into sounds that people can understand.</a:t>
            </a:r>
          </a:p>
          <a:p>
            <a:pPr lvl="1"/>
            <a:r>
              <a:rPr lang="en-US" dirty="0"/>
              <a:t>Speakers and headphones.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124727"/>
            <a:ext cx="4940300" cy="2456564"/>
          </a:xfrm>
        </p:spPr>
        <p:txBody>
          <a:bodyPr/>
          <a:lstStyle/>
          <a:p>
            <a:r>
              <a:rPr lang="en-US" dirty="0"/>
              <a:t>Bluetooth Technology.</a:t>
            </a:r>
          </a:p>
          <a:p>
            <a:pPr lvl="1"/>
            <a:r>
              <a:rPr lang="en-US" dirty="0"/>
              <a:t>Wireless technology.</a:t>
            </a:r>
          </a:p>
          <a:p>
            <a:pPr lvl="1"/>
            <a:r>
              <a:rPr lang="en-US" dirty="0"/>
              <a:t>Used to connect to speakers and headphones.</a:t>
            </a:r>
          </a:p>
        </p:txBody>
      </p:sp>
      <p:pic>
        <p:nvPicPr>
          <p:cNvPr id="8" name="Picture 7" descr="Pair of headphones in black with orange and tan accent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46" y="1404799"/>
            <a:ext cx="3066554" cy="458458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/>
              <a:t>New Africa/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2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Combination Input and Output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6101522" cy="1039770"/>
          </a:xfrm>
        </p:spPr>
        <p:txBody>
          <a:bodyPr>
            <a:normAutofit/>
          </a:bodyPr>
          <a:lstStyle/>
          <a:p>
            <a:r>
              <a:rPr lang="en-US" dirty="0"/>
              <a:t>Headsets.</a:t>
            </a:r>
          </a:p>
          <a:p>
            <a:pPr lvl="1"/>
            <a:r>
              <a:rPr lang="en-US" dirty="0"/>
              <a:t>Combine a microphone and headphones.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438400"/>
            <a:ext cx="4757420" cy="1869440"/>
          </a:xfrm>
        </p:spPr>
        <p:txBody>
          <a:bodyPr/>
          <a:lstStyle/>
          <a:p>
            <a:r>
              <a:rPr lang="en-US" dirty="0"/>
              <a:t>Multifunctional devices (M</a:t>
            </a:r>
            <a:r>
              <a:rPr lang="en-US" sz="100" dirty="0"/>
              <a:t> </a:t>
            </a:r>
            <a:r>
              <a:rPr lang="en-US" dirty="0"/>
              <a:t>F</a:t>
            </a:r>
            <a:r>
              <a:rPr lang="en-US" sz="100" dirty="0"/>
              <a:t> </a:t>
            </a:r>
            <a:r>
              <a:rPr lang="en-US" dirty="0"/>
              <a:t>D).</a:t>
            </a:r>
          </a:p>
          <a:p>
            <a:pPr lvl="1"/>
            <a:r>
              <a:rPr lang="en-US" dirty="0"/>
              <a:t>Cost efficient but lower quality.</a:t>
            </a:r>
          </a:p>
          <a:p>
            <a:pPr lvl="1"/>
            <a:r>
              <a:rPr lang="en-US" dirty="0"/>
              <a:t>All-in-one printers are a good example.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429760"/>
            <a:ext cx="4757420" cy="1026160"/>
          </a:xfrm>
        </p:spPr>
        <p:txBody>
          <a:bodyPr/>
          <a:lstStyle/>
          <a:p>
            <a:r>
              <a:rPr lang="en-US" dirty="0"/>
              <a:t>Virtual Reality (V</a:t>
            </a:r>
            <a:r>
              <a:rPr lang="en-US" sz="100" dirty="0"/>
              <a:t> </a:t>
            </a:r>
            <a:r>
              <a:rPr lang="en-US" dirty="0"/>
              <a:t>R).</a:t>
            </a:r>
          </a:p>
          <a:p>
            <a:pPr lvl="1"/>
            <a:r>
              <a:rPr lang="en-US" dirty="0"/>
              <a:t>Artificial or simulated reality.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42900" y="5577840"/>
            <a:ext cx="4757420" cy="934720"/>
          </a:xfrm>
        </p:spPr>
        <p:txBody>
          <a:bodyPr/>
          <a:lstStyle/>
          <a:p>
            <a:r>
              <a:rPr lang="en-US" dirty="0"/>
              <a:t>Virtual head-mounted displays and controllers.</a:t>
            </a:r>
          </a:p>
        </p:txBody>
      </p:sp>
      <p:pic>
        <p:nvPicPr>
          <p:cNvPr id="12" name="Picture 11" descr="Gaming headset with headphones and microphone attachment, black with bright blue accent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62" y="1390796"/>
            <a:ext cx="1518036" cy="2481287"/>
          </a:xfrm>
          <a:prstGeom prst="rect">
            <a:avLst/>
          </a:prstGeom>
        </p:spPr>
      </p:pic>
      <p:pic>
        <p:nvPicPr>
          <p:cNvPr id="13" name="Picture 12" descr="Grade school girl wearing virtual reality headset over her eyes and controllers on each han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03" y="4208214"/>
            <a:ext cx="3517697" cy="207891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Jesse Wild/PC Format Magazine/Getty Images; Alexander </a:t>
            </a:r>
            <a:r>
              <a:rPr lang="en-US" dirty="0" err="1"/>
              <a:t>Tolstykh</a:t>
            </a:r>
            <a:r>
              <a:rPr lang="en-US" dirty="0"/>
              <a:t>/123RF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26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4351020" cy="2630128"/>
          </a:xfrm>
        </p:spPr>
        <p:txBody>
          <a:bodyPr/>
          <a:lstStyle/>
          <a:p>
            <a:r>
              <a:rPr lang="en-US" dirty="0"/>
              <a:t>Drones or unmanned aerial vehicles (U</a:t>
            </a:r>
            <a:r>
              <a:rPr lang="en-US" sz="100" dirty="0"/>
              <a:t> </a:t>
            </a:r>
            <a:r>
              <a:rPr lang="en-US" dirty="0"/>
              <a:t>A</a:t>
            </a:r>
            <a:r>
              <a:rPr lang="en-US" sz="100" dirty="0"/>
              <a:t> </a:t>
            </a:r>
            <a:r>
              <a:rPr lang="en-US" dirty="0"/>
              <a:t>V).</a:t>
            </a:r>
          </a:p>
          <a:p>
            <a:pPr lvl="1"/>
            <a:r>
              <a:rPr lang="en-US" dirty="0"/>
              <a:t>Take input from a controller and the output device is the drone.</a:t>
            </a:r>
          </a:p>
          <a:p>
            <a:pPr lvl="1"/>
            <a:r>
              <a:rPr lang="en-US" dirty="0"/>
              <a:t>Very cost effective now.</a:t>
            </a:r>
          </a:p>
        </p:txBody>
      </p:sp>
      <p:pic>
        <p:nvPicPr>
          <p:cNvPr id="8" name="Picture 7" descr="Young boy in large field using remote control to fly a dron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527" y="1276710"/>
            <a:ext cx="3383573" cy="235326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4033520"/>
            <a:ext cx="4351020" cy="2397760"/>
          </a:xfrm>
        </p:spPr>
        <p:txBody>
          <a:bodyPr/>
          <a:lstStyle/>
          <a:p>
            <a:r>
              <a:rPr lang="en-US" dirty="0"/>
              <a:t>Robots.</a:t>
            </a:r>
          </a:p>
          <a:p>
            <a:pPr lvl="1"/>
            <a:r>
              <a:rPr lang="en-US" dirty="0"/>
              <a:t>Use cameras, microphones, and other sensors as inputs to perform an expanding range of capabilities.</a:t>
            </a:r>
          </a:p>
        </p:txBody>
      </p:sp>
      <p:pic>
        <p:nvPicPr>
          <p:cNvPr id="9" name="Picture 8" descr="Several large robotic arms assemble cars in a factory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527" y="3906838"/>
            <a:ext cx="3383573" cy="229229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/>
              <a:t>Olga Serdyuk/</a:t>
            </a:r>
            <a:r>
              <a:rPr lang="en-US" dirty="0" err="1"/>
              <a:t>Microolga</a:t>
            </a:r>
            <a:r>
              <a:rPr lang="en-US" dirty="0"/>
              <a:t>/123RF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25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IT Work for You ~ Headphones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3771900" cy="1598571"/>
          </a:xfrm>
        </p:spPr>
        <p:txBody>
          <a:bodyPr/>
          <a:lstStyle/>
          <a:p>
            <a:r>
              <a:rPr lang="en-US" dirty="0"/>
              <a:t>Style.</a:t>
            </a:r>
          </a:p>
          <a:p>
            <a:r>
              <a:rPr lang="en-US" dirty="0"/>
              <a:t>Connection.</a:t>
            </a:r>
          </a:p>
          <a:p>
            <a:r>
              <a:rPr lang="en-US" dirty="0"/>
              <a:t>Special Features.</a:t>
            </a:r>
          </a:p>
        </p:txBody>
      </p:sp>
      <p:pic>
        <p:nvPicPr>
          <p:cNvPr id="7" name="Picture 6" descr="Bright blue connection cord with small insertable headphone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3" y="3367224"/>
            <a:ext cx="3450635" cy="1542422"/>
          </a:xfrm>
          <a:prstGeom prst="rect">
            <a:avLst/>
          </a:prstGeom>
        </p:spPr>
      </p:pic>
      <p:pic>
        <p:nvPicPr>
          <p:cNvPr id="8" name="Picture 7" descr="Red headphones with black ear padding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138" y="1293853"/>
            <a:ext cx="3218967" cy="2225233"/>
          </a:xfrm>
          <a:prstGeom prst="rect">
            <a:avLst/>
          </a:prstGeom>
        </p:spPr>
      </p:pic>
      <p:pic>
        <p:nvPicPr>
          <p:cNvPr id="9" name="Picture 8" descr="Black over the ear thick padded headphones with active noise cancellation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734" y="3712564"/>
            <a:ext cx="2018622" cy="25348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70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Ergonomics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3548380" cy="4878028"/>
          </a:xfrm>
        </p:spPr>
        <p:txBody>
          <a:bodyPr/>
          <a:lstStyle/>
          <a:p>
            <a:r>
              <a:rPr lang="en-US" dirty="0"/>
              <a:t>Study of human factors related to things people use.</a:t>
            </a:r>
          </a:p>
          <a:p>
            <a:r>
              <a:rPr lang="en-US" dirty="0"/>
              <a:t>Fit the task to the user to avoid:</a:t>
            </a:r>
          </a:p>
          <a:p>
            <a:r>
              <a:rPr lang="en-US" dirty="0"/>
              <a:t>Eyestrain and headache.</a:t>
            </a:r>
          </a:p>
          <a:p>
            <a:r>
              <a:rPr lang="en-US" dirty="0"/>
              <a:t>Back and neck pain.</a:t>
            </a:r>
          </a:p>
          <a:p>
            <a:r>
              <a:rPr lang="en-US" dirty="0"/>
              <a:t>Repetitive strain injury.</a:t>
            </a:r>
          </a:p>
          <a:p>
            <a:pPr lvl="1"/>
            <a:r>
              <a:rPr lang="en-US" dirty="0"/>
              <a:t>Carpal tunnel syndrome.</a:t>
            </a:r>
          </a:p>
        </p:txBody>
      </p:sp>
      <p:pic>
        <p:nvPicPr>
          <p:cNvPr id="7" name="Picture 6" descr="Illustration showing man seated at computer desk for correct seating posture for computer workstation ergonomics, including: monitor, arms, chair, legs and fee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85" y="1276709"/>
            <a:ext cx="4974767" cy="4572396"/>
          </a:xfrm>
          <a:prstGeom prst="rect">
            <a:avLst/>
          </a:prstGeom>
        </p:spPr>
      </p:pic>
      <p:sp>
        <p:nvSpPr>
          <p:cNvPr id="8" name="Appendix Link">
            <a:extLst>
              <a:ext uri="{FF2B5EF4-FFF2-40B4-BE49-F238E27FC236}">
                <a16:creationId xmlns:a16="http://schemas.microsoft.com/office/drawing/2014/main" id="{860989CD-0654-444F-9FD1-A6845857FB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71268" y="6324600"/>
            <a:ext cx="3201464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sz="1200" dirty="0">
                <a:hlinkClick r:id="" action="ppaction://noaction"/>
              </a:rPr>
              <a:t>Access the text alternative for slide images.</a:t>
            </a: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Wetcake</a:t>
            </a:r>
            <a:r>
              <a:rPr lang="en-US" dirty="0"/>
              <a:t> Studio/Digital Vision Vectors/Getty Images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2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300220" cy="5174891"/>
          </a:xfrm>
        </p:spPr>
        <p:txBody>
          <a:bodyPr>
            <a:normAutofit/>
          </a:bodyPr>
          <a:lstStyle/>
          <a:p>
            <a:r>
              <a:rPr lang="en-US" dirty="0"/>
              <a:t>Have you ever wondered how information gets into your computer and comes out in a form you can use?</a:t>
            </a:r>
          </a:p>
          <a:p>
            <a:pPr lvl="1"/>
            <a:r>
              <a:rPr lang="en-US" dirty="0"/>
              <a:t>Input devices convert what we understand into what the system unit can process.</a:t>
            </a:r>
          </a:p>
          <a:p>
            <a:pPr lvl="1"/>
            <a:r>
              <a:rPr lang="en-US" dirty="0"/>
              <a:t>Output devices convert what the system unit has processed into a form that we can understand.</a:t>
            </a:r>
          </a:p>
        </p:txBody>
      </p:sp>
      <p:pic>
        <p:nvPicPr>
          <p:cNvPr id="7" name="Picture 6" descr="Office worker holding tablet device, standing near large windows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40" y="2076580"/>
            <a:ext cx="4115157" cy="284707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gstockstudio</a:t>
            </a:r>
            <a:r>
              <a:rPr lang="en-US" dirty="0"/>
              <a:t>/123RF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22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Ergonomic Challenged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1893209"/>
          </a:xfrm>
        </p:spPr>
        <p:txBody>
          <a:bodyPr/>
          <a:lstStyle/>
          <a:p>
            <a:r>
              <a:rPr lang="en-US" dirty="0"/>
              <a:t>Portable devices are not set up for ergonomics.</a:t>
            </a:r>
          </a:p>
          <a:p>
            <a:r>
              <a:rPr lang="en-US" dirty="0"/>
              <a:t>Cell phones.</a:t>
            </a:r>
          </a:p>
          <a:p>
            <a:pPr lvl="1"/>
            <a:r>
              <a:rPr lang="en-US" dirty="0"/>
              <a:t>Pain in base of thumbs from being used to type on small screen keyboard.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291840"/>
            <a:ext cx="8458200" cy="1371599"/>
          </a:xfrm>
        </p:spPr>
        <p:txBody>
          <a:bodyPr/>
          <a:lstStyle/>
          <a:p>
            <a:r>
              <a:rPr lang="en-US" dirty="0"/>
              <a:t>Tablets.</a:t>
            </a:r>
          </a:p>
          <a:p>
            <a:pPr lvl="1"/>
            <a:r>
              <a:rPr lang="en-US" dirty="0"/>
              <a:t>Tablet hunch is caused by the user’s head being improperly aligned to the viewing surface.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785360"/>
            <a:ext cx="8458200" cy="1686560"/>
          </a:xfrm>
        </p:spPr>
        <p:txBody>
          <a:bodyPr/>
          <a:lstStyle/>
          <a:p>
            <a:r>
              <a:rPr lang="en-US" dirty="0"/>
              <a:t>Laptops.</a:t>
            </a:r>
          </a:p>
          <a:p>
            <a:pPr lvl="1"/>
            <a:r>
              <a:rPr lang="en-US" dirty="0"/>
              <a:t>Because the keyboard and monitor are connected, they cannot be set up ergonomically.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Akkraraj</a:t>
            </a:r>
            <a:r>
              <a:rPr lang="en-US" dirty="0"/>
              <a:t> </a:t>
            </a:r>
            <a:r>
              <a:rPr lang="en-US" dirty="0" err="1"/>
              <a:t>kangrang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r>
              <a:rPr lang="en-US" dirty="0"/>
              <a:t>; SNP_SS/</a:t>
            </a:r>
            <a:r>
              <a:rPr lang="en-US" dirty="0" err="1"/>
              <a:t>Shutterstock</a:t>
            </a:r>
            <a:r>
              <a:rPr lang="en-US" dirty="0"/>
              <a:t>; Microstocker13/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69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I</a:t>
            </a:r>
            <a:r>
              <a:rPr lang="en-US" sz="100" dirty="0"/>
              <a:t> </a:t>
            </a:r>
            <a:r>
              <a:rPr lang="en-US" dirty="0"/>
              <a:t>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3386731"/>
          </a:xfrm>
        </p:spPr>
        <p:txBody>
          <a:bodyPr/>
          <a:lstStyle/>
          <a:p>
            <a:r>
              <a:rPr lang="en-US" dirty="0"/>
              <a:t>Technical writers prepare instruction manuals, technical reports, and other scientific or technical documents.</a:t>
            </a:r>
          </a:p>
          <a:p>
            <a:r>
              <a:rPr lang="en-US" dirty="0"/>
              <a:t>Typically requires an associate’s or bachelor’s degree in: </a:t>
            </a:r>
          </a:p>
          <a:p>
            <a:pPr lvl="1"/>
            <a:r>
              <a:rPr lang="en-US" dirty="0"/>
              <a:t>Communications.</a:t>
            </a:r>
          </a:p>
          <a:p>
            <a:pPr lvl="1"/>
            <a:r>
              <a:rPr lang="en-US" dirty="0"/>
              <a:t>Journalism or.</a:t>
            </a:r>
          </a:p>
          <a:p>
            <a:pPr lvl="1"/>
            <a:r>
              <a:rPr lang="en-US" dirty="0"/>
              <a:t>English.</a:t>
            </a:r>
          </a:p>
          <a:p>
            <a:pPr lvl="1"/>
            <a:r>
              <a:rPr lang="en-US" dirty="0"/>
              <a:t>Specialization or familiarization with a technical field.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4795520"/>
            <a:ext cx="8458200" cy="1452880"/>
          </a:xfrm>
        </p:spPr>
        <p:txBody>
          <a:bodyPr/>
          <a:lstStyle/>
          <a:p>
            <a:r>
              <a:rPr lang="en-US" dirty="0"/>
              <a:t>Technical writers can expect to earn $43,000 to $88,000 annually.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54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to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3721100" cy="2614571"/>
          </a:xfrm>
        </p:spPr>
        <p:txBody>
          <a:bodyPr>
            <a:normAutofit/>
          </a:bodyPr>
          <a:lstStyle/>
          <a:p>
            <a:r>
              <a:rPr lang="en-US" sz="2200" dirty="0"/>
              <a:t>Internet of Things.</a:t>
            </a:r>
          </a:p>
          <a:p>
            <a:r>
              <a:rPr lang="en-US" sz="2200" dirty="0"/>
              <a:t>Smartwatch.</a:t>
            </a:r>
          </a:p>
          <a:p>
            <a:pPr lvl="1"/>
            <a:r>
              <a:rPr lang="en-US" sz="2200" dirty="0"/>
              <a:t>Can monitor and share your location.</a:t>
            </a:r>
          </a:p>
          <a:p>
            <a:pPr lvl="1"/>
            <a:r>
              <a:rPr lang="en-US" sz="2200" dirty="0"/>
              <a:t>Chips embedded in most items, including clothing.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4052364"/>
            <a:ext cx="3721100" cy="2272236"/>
          </a:xfrm>
        </p:spPr>
        <p:txBody>
          <a:bodyPr>
            <a:normAutofit/>
          </a:bodyPr>
          <a:lstStyle/>
          <a:p>
            <a:r>
              <a:rPr lang="en-US" sz="2200" dirty="0"/>
              <a:t>Smart grocery cart.</a:t>
            </a:r>
          </a:p>
          <a:p>
            <a:pPr lvl="1"/>
            <a:r>
              <a:rPr lang="en-US" sz="2200" dirty="0"/>
              <a:t>Use grocery list to guide shopper through store and update total as items are put in the cart and process final bill.</a:t>
            </a:r>
          </a:p>
        </p:txBody>
      </p:sp>
      <p:pic>
        <p:nvPicPr>
          <p:cNvPr id="8" name="Picture 7" descr="Man in black shirt and tie viewing a rendering of a hologram map and data screen  projected above the smartwatch on his wris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56" y="1817481"/>
            <a:ext cx="4749196" cy="330431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/>
              <a:t>Kirill </a:t>
            </a:r>
            <a:r>
              <a:rPr lang="en-US" dirty="0" err="1"/>
              <a:t>Kedrinski</a:t>
            </a:r>
            <a:r>
              <a:rPr lang="en-US" dirty="0"/>
              <a:t>/123RF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86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Ended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5185051"/>
          </a:xfrm>
        </p:spPr>
        <p:txBody>
          <a:bodyPr>
            <a:normAutofit lnSpcReduction="10000"/>
          </a:bodyPr>
          <a:lstStyle/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2200" dirty="0"/>
              <a:t>Define input and input devices.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2200" dirty="0"/>
              <a:t>Describe the different types of keyboard, pointing, scanning, image capturing, and audio-input devices.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2200" dirty="0"/>
              <a:t>Describe input and output devices.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2200" dirty="0"/>
              <a:t>Describe the features and different types of monitors and printers.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2200" dirty="0"/>
              <a:t>Describe audio output devices including Bluetooth technology.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2200" dirty="0"/>
              <a:t>Discuss combination input and output devices, including multifunctional devices, headsets, drones, robots, and virtual-mounted displays and controllers.</a:t>
            </a:r>
          </a:p>
          <a:p>
            <a:pPr marL="402336" indent="-402336">
              <a:lnSpc>
                <a:spcPct val="110000"/>
              </a:lnSpc>
              <a:buFont typeface="+mj-lt"/>
              <a:buAutoNum type="arabicPeriod"/>
            </a:pPr>
            <a:r>
              <a:rPr lang="en-US" sz="2200" dirty="0"/>
              <a:t>Define ergonomics, describe ways to minimize physical discomfort, and discuss design issues with portable computers.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1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92C4D4-C867-4E2F-BF62-33A518B4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Main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E7BB7-8AAC-4997-A2E0-E359554D78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83129" y="6551618"/>
            <a:ext cx="9277005" cy="232133"/>
          </a:xfrm>
        </p:spPr>
        <p:txBody>
          <a:bodyPr/>
          <a:lstStyle/>
          <a:p>
            <a:pPr algn="ctr"/>
            <a:r>
              <a:rPr lang="en-US" sz="1200" noProof="1">
                <a:latin typeface="Arial" panose="020B0604020202020204" pitchFamily="34" charset="0"/>
                <a:cs typeface="Arial" panose="020B0604020202020204" pitchFamily="34" charset="0"/>
              </a:rPr>
              <a:t>© McGraw Hill LLC. All rights reserved. No reproduction or distribution without the prior written consent of McGraw Hill LLC.</a:t>
            </a:r>
          </a:p>
        </p:txBody>
      </p:sp>
    </p:spTree>
    <p:extLst>
      <p:ext uri="{BB962C8B-B14F-4D97-AF65-F5344CB8AC3E}">
        <p14:creationId xmlns:p14="http://schemas.microsoft.com/office/powerpoint/2010/main" val="108048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Input?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Any data or instructions entered into a computer.</a:t>
            </a:r>
          </a:p>
          <a:p>
            <a:r>
              <a:rPr lang="en-US" dirty="0"/>
              <a:t>Input devices translate data into a form that the system unit can process.</a:t>
            </a:r>
          </a:p>
          <a:p>
            <a:r>
              <a:rPr lang="en-US" dirty="0"/>
              <a:t>Some hardware input devices include:</a:t>
            </a:r>
          </a:p>
          <a:p>
            <a:pPr lvl="1"/>
            <a:r>
              <a:rPr lang="en-US" dirty="0"/>
              <a:t>Keyboards.</a:t>
            </a:r>
          </a:p>
          <a:p>
            <a:pPr lvl="1"/>
            <a:r>
              <a:rPr lang="en-US" dirty="0"/>
              <a:t>Mice.</a:t>
            </a:r>
          </a:p>
          <a:p>
            <a:pPr lvl="1"/>
            <a:r>
              <a:rPr lang="en-US" dirty="0"/>
              <a:t>Pointing.</a:t>
            </a:r>
          </a:p>
          <a:p>
            <a:pPr lvl="1"/>
            <a:r>
              <a:rPr lang="en-US" dirty="0"/>
              <a:t>Scanning.</a:t>
            </a:r>
          </a:p>
          <a:p>
            <a:pPr lvl="1"/>
            <a:r>
              <a:rPr lang="en-US" dirty="0"/>
              <a:t>Image capturing.</a:t>
            </a:r>
          </a:p>
          <a:p>
            <a:pPr lvl="1"/>
            <a:r>
              <a:rPr lang="en-US" dirty="0"/>
              <a:t>Audio-input.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29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371600"/>
            <a:ext cx="3324860" cy="661080"/>
          </a:xfrm>
        </p:spPr>
        <p:txBody>
          <a:bodyPr/>
          <a:lstStyle/>
          <a:p>
            <a:r>
              <a:rPr lang="en-US" dirty="0"/>
              <a:t>Traditional Keyboard.</a:t>
            </a:r>
          </a:p>
        </p:txBody>
      </p:sp>
      <p:pic>
        <p:nvPicPr>
          <p:cNvPr id="13" name="Picture 12" descr="Traditional desktop keyboard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009" y="1276710"/>
            <a:ext cx="2560542" cy="75597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794000"/>
            <a:ext cx="3456940" cy="568960"/>
          </a:xfrm>
        </p:spPr>
        <p:txBody>
          <a:bodyPr/>
          <a:lstStyle/>
          <a:p>
            <a:r>
              <a:rPr lang="en-US" dirty="0"/>
              <a:t>Laptop Keyboard.</a:t>
            </a:r>
          </a:p>
        </p:txBody>
      </p:sp>
      <p:pic>
        <p:nvPicPr>
          <p:cNvPr id="14" name="Picture 13" descr="Person typing on a laptop keyboard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715" y="2408152"/>
            <a:ext cx="2359356" cy="163387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886960"/>
            <a:ext cx="3202940" cy="528320"/>
          </a:xfrm>
        </p:spPr>
        <p:txBody>
          <a:bodyPr/>
          <a:lstStyle/>
          <a:p>
            <a:r>
              <a:rPr lang="en-US" dirty="0"/>
              <a:t>Virtual Keyboard.</a:t>
            </a:r>
          </a:p>
        </p:txBody>
      </p:sp>
      <p:pic>
        <p:nvPicPr>
          <p:cNvPr id="16" name="Picture 15" descr="Person types a message using a virtual keyboard on the touch screen of a tablet device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715" y="4417494"/>
            <a:ext cx="2359356" cy="170093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Justin Sullivan/Getty Images ; Rawpixel.com/</a:t>
            </a:r>
            <a:r>
              <a:rPr lang="en-US" dirty="0" err="1"/>
              <a:t>Shutterstock</a:t>
            </a:r>
            <a:r>
              <a:rPr lang="en-US" dirty="0"/>
              <a:t> ; Georgios </a:t>
            </a:r>
            <a:r>
              <a:rPr lang="en-US" dirty="0" err="1"/>
              <a:t>Kollidas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r>
              <a:rPr lang="en-US" dirty="0"/>
              <a:t>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1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Pointing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980940" cy="4971691"/>
          </a:xfrm>
        </p:spPr>
        <p:txBody>
          <a:bodyPr/>
          <a:lstStyle/>
          <a:p>
            <a:r>
              <a:rPr lang="en-US" dirty="0"/>
              <a:t>Provide an intuitive interface by accepting pointing gestures and converting them into machine-readable input.</a:t>
            </a:r>
          </a:p>
          <a:p>
            <a:r>
              <a:rPr lang="en-US" dirty="0"/>
              <a:t>Wide variety of devices such as:</a:t>
            </a:r>
          </a:p>
          <a:p>
            <a:pPr lvl="1"/>
            <a:r>
              <a:rPr lang="en-US" dirty="0"/>
              <a:t>Mouse.</a:t>
            </a:r>
          </a:p>
          <a:p>
            <a:pPr lvl="1"/>
            <a:r>
              <a:rPr lang="en-US" dirty="0"/>
              <a:t>Touch screen.</a:t>
            </a:r>
          </a:p>
          <a:p>
            <a:pPr lvl="1"/>
            <a:r>
              <a:rPr lang="en-US" dirty="0"/>
              <a:t>Game controller.</a:t>
            </a:r>
          </a:p>
        </p:txBody>
      </p:sp>
      <p:pic>
        <p:nvPicPr>
          <p:cNvPr id="7" name="Picture 6" descr="Person using a stylus device on the touch screen of a tablet devic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889" y="1722043"/>
            <a:ext cx="2560542" cy="1767993"/>
          </a:xfrm>
          <a:prstGeom prst="rect">
            <a:avLst/>
          </a:prstGeom>
        </p:spPr>
      </p:pic>
      <p:pic>
        <p:nvPicPr>
          <p:cNvPr id="8" name="Picture 7" descr="Person using hand on touch screen of a tablet device to navigate conten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889" y="4064942"/>
            <a:ext cx="2560542" cy="16948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1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2004970"/>
          </a:xfrm>
        </p:spPr>
        <p:txBody>
          <a:bodyPr/>
          <a:lstStyle/>
          <a:p>
            <a:r>
              <a:rPr lang="en-US" dirty="0"/>
              <a:t>Optical mouse.</a:t>
            </a:r>
          </a:p>
          <a:p>
            <a:pPr lvl="1"/>
            <a:r>
              <a:rPr lang="en-US" dirty="0"/>
              <a:t>Has no moving parts.</a:t>
            </a:r>
          </a:p>
          <a:p>
            <a:pPr lvl="1"/>
            <a:r>
              <a:rPr lang="en-US" dirty="0"/>
              <a:t>Emits and senses light to detect mouse movement.</a:t>
            </a:r>
          </a:p>
          <a:p>
            <a:pPr lvl="1"/>
            <a:r>
              <a:rPr lang="en-US" dirty="0"/>
              <a:t>Can be used on any surface.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423920"/>
            <a:ext cx="8458200" cy="1524000"/>
          </a:xfrm>
        </p:spPr>
        <p:txBody>
          <a:bodyPr/>
          <a:lstStyle/>
          <a:p>
            <a:r>
              <a:rPr lang="en-US" dirty="0"/>
              <a:t>Wireless mouse.</a:t>
            </a:r>
          </a:p>
          <a:p>
            <a:pPr lvl="1"/>
            <a:r>
              <a:rPr lang="en-US" dirty="0"/>
              <a:t>Battery operated.</a:t>
            </a:r>
          </a:p>
          <a:p>
            <a:pPr lvl="1"/>
            <a:r>
              <a:rPr lang="en-US" dirty="0"/>
              <a:t>Uses radio waves or infrared light waves.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5090160"/>
            <a:ext cx="8458200" cy="1361440"/>
          </a:xfrm>
        </p:spPr>
        <p:txBody>
          <a:bodyPr/>
          <a:lstStyle/>
          <a:p>
            <a:r>
              <a:rPr lang="en-US" dirty="0"/>
              <a:t>Touch pads.</a:t>
            </a:r>
          </a:p>
          <a:p>
            <a:pPr lvl="1"/>
            <a:r>
              <a:rPr lang="en-US" dirty="0"/>
              <a:t>Controls pointer by moving and tapping your fingers on the surface of the pad.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2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Can be touched with more than one finger.</a:t>
            </a:r>
          </a:p>
          <a:p>
            <a:r>
              <a:rPr lang="en-US" dirty="0"/>
              <a:t>Stylus is a pen-like device.</a:t>
            </a:r>
          </a:p>
          <a:p>
            <a:pPr lvl="1"/>
            <a:r>
              <a:rPr lang="en-US" dirty="0"/>
              <a:t>Used on tablets.</a:t>
            </a:r>
          </a:p>
          <a:p>
            <a:pPr lvl="1"/>
            <a:r>
              <a:rPr lang="en-US" dirty="0"/>
              <a:t>Uses handwriting recognition software.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9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Controllers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2512971"/>
          </a:xfrm>
        </p:spPr>
        <p:txBody>
          <a:bodyPr/>
          <a:lstStyle/>
          <a:p>
            <a:r>
              <a:rPr lang="en-US" dirty="0"/>
              <a:t>Provide input to computer games.</a:t>
            </a:r>
          </a:p>
          <a:p>
            <a:pPr lvl="1"/>
            <a:r>
              <a:rPr lang="en-US" dirty="0"/>
              <a:t>Joysticks use pressure and direction of the stick.</a:t>
            </a:r>
          </a:p>
          <a:p>
            <a:pPr lvl="1"/>
            <a:r>
              <a:rPr lang="en-US" dirty="0"/>
              <a:t>Gaming mice are similar to a mouse but high precision.</a:t>
            </a:r>
          </a:p>
          <a:p>
            <a:pPr lvl="1"/>
            <a:r>
              <a:rPr lang="en-US" dirty="0"/>
              <a:t>Gamepads use both hands.</a:t>
            </a:r>
          </a:p>
          <a:p>
            <a:pPr lvl="1"/>
            <a:r>
              <a:rPr lang="en-US" dirty="0"/>
              <a:t>Motion sensing device control games by user movement.</a:t>
            </a:r>
          </a:p>
        </p:txBody>
      </p:sp>
      <p:pic>
        <p:nvPicPr>
          <p:cNvPr id="7" name="Picture 6" descr="Joystick game controller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1" y="3873261"/>
            <a:ext cx="2060627" cy="1347333"/>
          </a:xfrm>
          <a:prstGeom prst="rect">
            <a:avLst/>
          </a:prstGeom>
        </p:spPr>
      </p:pic>
      <p:pic>
        <p:nvPicPr>
          <p:cNvPr id="8" name="Picture 7" descr="Gaming mouse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031" y="3873261"/>
            <a:ext cx="2054530" cy="1365622"/>
          </a:xfrm>
          <a:prstGeom prst="rect">
            <a:avLst/>
          </a:prstGeom>
        </p:spPr>
      </p:pic>
      <p:pic>
        <p:nvPicPr>
          <p:cNvPr id="9" name="Picture 8" descr="A black and white video game controller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709" y="4037867"/>
            <a:ext cx="2139881" cy="1201016"/>
          </a:xfrm>
          <a:prstGeom prst="rect">
            <a:avLst/>
          </a:prstGeom>
        </p:spPr>
      </p:pic>
      <p:pic>
        <p:nvPicPr>
          <p:cNvPr id="10" name="Picture 9" descr="Motion sensing devices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739" y="4926394"/>
            <a:ext cx="2054530" cy="137171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Lucidio</a:t>
            </a:r>
            <a:r>
              <a:rPr lang="en-US" dirty="0"/>
              <a:t> Studio </a:t>
            </a:r>
            <a:r>
              <a:rPr lang="en-US" dirty="0" err="1"/>
              <a:t>Inc</a:t>
            </a:r>
            <a:r>
              <a:rPr lang="en-US" dirty="0"/>
              <a:t>/</a:t>
            </a:r>
            <a:r>
              <a:rPr lang="en-US" dirty="0" err="1"/>
              <a:t>Photographer’sChoice</a:t>
            </a:r>
            <a:r>
              <a:rPr lang="en-US" dirty="0"/>
              <a:t>/Getty Images; </a:t>
            </a:r>
            <a:r>
              <a:rPr lang="en-US" dirty="0" err="1"/>
              <a:t>Geostock</a:t>
            </a:r>
            <a:r>
              <a:rPr lang="en-US" dirty="0"/>
              <a:t>/Getty Images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4542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 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E7BC6287-1E57-46F8-B46D-CC0ECE7CEE8E}"/>
    </a:ext>
  </a:extLst>
</a:theme>
</file>

<file path=ppt/theme/theme2.xml><?xml version="1.0" encoding="utf-8"?>
<a:theme xmlns:a="http://schemas.openxmlformats.org/drawingml/2006/main" name="MainContentSlideMaster">
  <a:themeElements>
    <a:clrScheme name="Custom 3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B9FDA032-B3B1-4FDF-8A44-9303BC60C76A}"/>
    </a:ext>
  </a:extLst>
</a:theme>
</file>

<file path=ppt/theme/theme3.xml><?xml version="1.0" encoding="utf-8"?>
<a:theme xmlns:a="http://schemas.openxmlformats.org/drawingml/2006/main" name="Closing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AD8FA8EE-38E3-45B4-B8A8-91E7376F22D2}"/>
    </a:ext>
  </a:extLst>
</a:theme>
</file>

<file path=ppt/theme/theme4.xml><?xml version="1.0" encoding="utf-8"?>
<a:theme xmlns:a="http://schemas.openxmlformats.org/drawingml/2006/main" name="Divider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59A53402-BF8D-4356-9B02-35501F8B049D}"/>
    </a:ext>
  </a:extLst>
</a:theme>
</file>

<file path=ppt/theme/theme5.xml><?xml version="1.0" encoding="utf-8"?>
<a:theme xmlns:a="http://schemas.openxmlformats.org/drawingml/2006/main" name="ImageDescriptionAppendixSlideMaster">
  <a:themeElements>
    <a:clrScheme name="Custom 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002D0E3A-676D-4160-97AC-45FBF1A959A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MHHE_Generic Accessible PPT Template_Editorial_v11_2020</Template>
  <TotalTime>1518</TotalTime>
  <Words>4066</Words>
  <Application>Microsoft Office PowerPoint</Application>
  <PresentationFormat>全屏显示(4:3)</PresentationFormat>
  <Paragraphs>503</Paragraphs>
  <Slides>34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Arial</vt:lpstr>
      <vt:lpstr>Calibri</vt:lpstr>
      <vt:lpstr>Title Slides Master</vt:lpstr>
      <vt:lpstr>MainContentSlideMaster</vt:lpstr>
      <vt:lpstr>ClosingMaster</vt:lpstr>
      <vt:lpstr>DividerSlideMaster</vt:lpstr>
      <vt:lpstr>ImageDescriptionAppendixSlideMaster</vt:lpstr>
      <vt:lpstr>Chapter 6</vt:lpstr>
      <vt:lpstr>Learning Objectives</vt:lpstr>
      <vt:lpstr>Introduction</vt:lpstr>
      <vt:lpstr>What is Input?</vt:lpstr>
      <vt:lpstr>Keyboard Entry</vt:lpstr>
      <vt:lpstr>Pointing Devices</vt:lpstr>
      <vt:lpstr>Mouse Types</vt:lpstr>
      <vt:lpstr>Touch Screen</vt:lpstr>
      <vt:lpstr>Gaming Controllers</vt:lpstr>
      <vt:lpstr>Scanning Devices</vt:lpstr>
      <vt:lpstr>Card Readers</vt:lpstr>
      <vt:lpstr>Bar Code Readers</vt:lpstr>
      <vt:lpstr>RFID Readers</vt:lpstr>
      <vt:lpstr>Character &amp; Mark Recognition Readers</vt:lpstr>
      <vt:lpstr>Image Capturing Devices</vt:lpstr>
      <vt:lpstr>Audio-Input Devices</vt:lpstr>
      <vt:lpstr>Output</vt:lpstr>
      <vt:lpstr>Monitors</vt:lpstr>
      <vt:lpstr>Monitor Types</vt:lpstr>
      <vt:lpstr>E-book Readers</vt:lpstr>
      <vt:lpstr>Other Monitor Types</vt:lpstr>
      <vt:lpstr>Printers</vt:lpstr>
      <vt:lpstr>Printer Types</vt:lpstr>
      <vt:lpstr>Other Printers</vt:lpstr>
      <vt:lpstr>Audio and Video Devices</vt:lpstr>
      <vt:lpstr>Combination Input and Output Devices</vt:lpstr>
      <vt:lpstr>Drones</vt:lpstr>
      <vt:lpstr>Making IT Work for You ~ Headphones</vt:lpstr>
      <vt:lpstr>Ergonomics</vt:lpstr>
      <vt:lpstr>Ergonomic Challenged Devices</vt:lpstr>
      <vt:lpstr>Careers in I T</vt:lpstr>
      <vt:lpstr>A Look to the Future</vt:lpstr>
      <vt:lpstr>Open Ended Questions</vt:lpstr>
      <vt:lpstr>End of Main Content</vt:lpstr>
    </vt:vector>
  </TitlesOfParts>
  <Company>McGraw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</dc:title>
  <dc:creator/>
  <cp:keywords/>
  <cp:lastModifiedBy>zhangyp</cp:lastModifiedBy>
  <cp:revision>200</cp:revision>
  <dcterms:created xsi:type="dcterms:W3CDTF">2021-07-01T13:49:16Z</dcterms:created>
  <dcterms:modified xsi:type="dcterms:W3CDTF">2022-08-29T02:45:01Z</dcterms:modified>
</cp:coreProperties>
</file>